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41"/>
  </p:notesMasterIdLst>
  <p:handoutMasterIdLst>
    <p:handoutMasterId r:id="rId42"/>
  </p:handoutMasterIdLst>
  <p:sldIdLst>
    <p:sldId id="258" r:id="rId5"/>
    <p:sldId id="300" r:id="rId6"/>
    <p:sldId id="265" r:id="rId7"/>
    <p:sldId id="301" r:id="rId8"/>
    <p:sldId id="268" r:id="rId9"/>
    <p:sldId id="282" r:id="rId10"/>
    <p:sldId id="302" r:id="rId11"/>
    <p:sldId id="272" r:id="rId12"/>
    <p:sldId id="277" r:id="rId13"/>
    <p:sldId id="304" r:id="rId14"/>
    <p:sldId id="305" r:id="rId15"/>
    <p:sldId id="306" r:id="rId16"/>
    <p:sldId id="308"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03" r:id="rId39"/>
    <p:sldId id="299" r:id="rId40"/>
  </p:sldIdLst>
  <p:sldSz cx="12192000" cy="6858000"/>
  <p:notesSz cx="6858000" cy="9144000"/>
  <p:embeddedFontLst>
    <p:embeddedFont>
      <p:font typeface="Avenir Next LT Pro" panose="020B0504020202020204" pitchFamily="3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peak Pro" panose="020B0504020101020102"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061" autoAdjust="0"/>
  </p:normalViewPr>
  <p:slideViewPr>
    <p:cSldViewPr snapToGrid="0">
      <p:cViewPr>
        <p:scale>
          <a:sx n="70" d="100"/>
          <a:sy n="70" d="100"/>
        </p:scale>
        <p:origin x="738" y="4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5/13/2025</a:t>
            </a:fld>
            <a:endParaRPr lang="en-US" dirty="0"/>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dirty="0"/>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5/13/2025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5/13/2025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5/13/2025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5/13/2025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5/13/2025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5/13/2025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5/13/2025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5/13/2025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5/13/2025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5/13/2025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5/13/2025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5/13/2025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5/13/2025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dirty="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5/13/2025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5/13/2025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5/13/2025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5/13/2025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5/13/2025</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5/13/2025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5/13/2025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5/13/2025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5/13/2025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dirty="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5/13/2025</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5/13/2025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5/13/2025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5/13/2025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5/13/2025</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5/13/2025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5/13/2025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5/13/2025</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5/13/2025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5/13/2025</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5/13/2025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5/13/2025</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5/13/2025</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5/13/2025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5/13/2025</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jpeg"/><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jpeg"/><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jpeg"/><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37.xml"/><Relationship Id="rId6" Type="http://schemas.openxmlformats.org/officeDocument/2006/relationships/image" Target="../media/image55.png"/><Relationship Id="rId11" Type="http://schemas.openxmlformats.org/officeDocument/2006/relationships/hyperlink" Target="https://gitconnected.com/post/using-vs-code-tasks-to-create-template-files-79dce4" TargetMode="External"/><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hyperlink" Target="https://www.freeiconspng.com/img/1135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1028" name="Picture 4" descr="Bismillah Islamic HD Wallpaper by sheikhsherry44 on DeviantArt">
            <a:extLst>
              <a:ext uri="{FF2B5EF4-FFF2-40B4-BE49-F238E27FC236}">
                <a16:creationId xmlns:a16="http://schemas.microsoft.com/office/drawing/2014/main" id="{665D50C9-5B92-013A-E5E6-05B79A924F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7" b="4069"/>
          <a:stretch/>
        </p:blipFill>
        <p:spPr bwMode="auto">
          <a:xfrm>
            <a:off x="0" y="-7034"/>
            <a:ext cx="12192000" cy="68650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usman.waheed\Desktop\vulogo.jpg">
            <a:extLst>
              <a:ext uri="{FF2B5EF4-FFF2-40B4-BE49-F238E27FC236}">
                <a16:creationId xmlns:a16="http://schemas.microsoft.com/office/drawing/2014/main" id="{56FDF4B3-FBBF-C0AB-99C3-CE0FA7F6B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03" y="152135"/>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5D2C-5E73-123F-E6C1-343DBEB3E1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9D2FA-75B1-47B8-F5D1-B79D560EF332}"/>
              </a:ext>
            </a:extLst>
          </p:cNvPr>
          <p:cNvSpPr>
            <a:spLocks noGrp="1"/>
          </p:cNvSpPr>
          <p:nvPr>
            <p:ph type="title"/>
          </p:nvPr>
        </p:nvSpPr>
        <p:spPr>
          <a:xfrm>
            <a:off x="1527520" y="1700327"/>
            <a:ext cx="3438376" cy="1536580"/>
          </a:xfrm>
        </p:spPr>
        <p:txBody>
          <a:bodyPr/>
          <a:lstStyle/>
          <a:p>
            <a:r>
              <a:rPr lang="en-US" dirty="0"/>
              <a:t>Team Structure</a:t>
            </a:r>
          </a:p>
        </p:txBody>
      </p:sp>
      <p:sp>
        <p:nvSpPr>
          <p:cNvPr id="4" name="Footer Placeholder 3">
            <a:extLst>
              <a:ext uri="{FF2B5EF4-FFF2-40B4-BE49-F238E27FC236}">
                <a16:creationId xmlns:a16="http://schemas.microsoft.com/office/drawing/2014/main" id="{8148D4A7-657B-2B23-0AB7-6A73947E04B5}"/>
              </a:ext>
            </a:extLst>
          </p:cNvPr>
          <p:cNvSpPr>
            <a:spLocks noGrp="1"/>
          </p:cNvSpPr>
          <p:nvPr>
            <p:ph type="ftr" sz="quarter" idx="11"/>
          </p:nvPr>
        </p:nvSpPr>
        <p:spPr/>
        <p:txBody>
          <a:bodyPr/>
          <a:lstStyle/>
          <a:p>
            <a:r>
              <a:rPr lang="en-US" dirty="0"/>
              <a:t>Moder E-Learning Platform</a:t>
            </a:r>
          </a:p>
        </p:txBody>
      </p:sp>
      <p:sp>
        <p:nvSpPr>
          <p:cNvPr id="5" name="Slide Number Placeholder 4">
            <a:extLst>
              <a:ext uri="{FF2B5EF4-FFF2-40B4-BE49-F238E27FC236}">
                <a16:creationId xmlns:a16="http://schemas.microsoft.com/office/drawing/2014/main" id="{E21B8E29-879F-7CD8-C397-A91B18DF2D10}"/>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6" name="Subtitle 5">
            <a:extLst>
              <a:ext uri="{FF2B5EF4-FFF2-40B4-BE49-F238E27FC236}">
                <a16:creationId xmlns:a16="http://schemas.microsoft.com/office/drawing/2014/main" id="{A61AF408-5A9F-2015-42B4-A1E75757848B}"/>
              </a:ext>
            </a:extLst>
          </p:cNvPr>
          <p:cNvSpPr>
            <a:spLocks noGrp="1"/>
          </p:cNvSpPr>
          <p:nvPr>
            <p:ph type="subTitle" idx="13"/>
          </p:nvPr>
        </p:nvSpPr>
        <p:spPr>
          <a:xfrm>
            <a:off x="1174929" y="3266353"/>
            <a:ext cx="4143555" cy="365125"/>
          </a:xfrm>
        </p:spPr>
        <p:txBody>
          <a:bodyPr>
            <a:normAutofit/>
          </a:bodyPr>
          <a:lstStyle/>
          <a:p>
            <a:r>
              <a:rPr lang="en-US" sz="1800" dirty="0">
                <a:latin typeface="Arial" panose="020B0604020202020204" pitchFamily="34" charset="0"/>
                <a:cs typeface="Arial" panose="020B0604020202020204" pitchFamily="34" charset="0"/>
              </a:rPr>
              <a:t>Solo: </a:t>
            </a:r>
            <a:r>
              <a:rPr lang="en-US" sz="1800" b="0" dirty="0">
                <a:latin typeface="Arial" panose="020B0604020202020204" pitchFamily="34" charset="0"/>
                <a:cs typeface="Arial" panose="020B0604020202020204" pitchFamily="34" charset="0"/>
              </a:rPr>
              <a:t>Full Stack Developer Project</a:t>
            </a:r>
          </a:p>
        </p:txBody>
      </p:sp>
      <p:sp>
        <p:nvSpPr>
          <p:cNvPr id="7" name="Text Placeholder 6">
            <a:extLst>
              <a:ext uri="{FF2B5EF4-FFF2-40B4-BE49-F238E27FC236}">
                <a16:creationId xmlns:a16="http://schemas.microsoft.com/office/drawing/2014/main" id="{1A35DE59-779A-6885-6794-7DD3F66030AE}"/>
              </a:ext>
            </a:extLst>
          </p:cNvPr>
          <p:cNvSpPr>
            <a:spLocks noGrp="1"/>
          </p:cNvSpPr>
          <p:nvPr>
            <p:ph type="body" sz="quarter" idx="14"/>
          </p:nvPr>
        </p:nvSpPr>
        <p:spPr/>
        <p:txBody>
          <a:bodyPr/>
          <a:lstStyle/>
          <a:p>
            <a:r>
              <a:rPr lang="en-US" dirty="0"/>
              <a:t>2025</a:t>
            </a:r>
          </a:p>
        </p:txBody>
      </p:sp>
      <p:sp>
        <p:nvSpPr>
          <p:cNvPr id="8" name="Subtitle 5">
            <a:extLst>
              <a:ext uri="{FF2B5EF4-FFF2-40B4-BE49-F238E27FC236}">
                <a16:creationId xmlns:a16="http://schemas.microsoft.com/office/drawing/2014/main" id="{B018D810-1D56-EAA0-35FB-3B94CB960328}"/>
              </a:ext>
            </a:extLst>
          </p:cNvPr>
          <p:cNvSpPr txBox="1">
            <a:spLocks/>
          </p:cNvSpPr>
          <p:nvPr/>
        </p:nvSpPr>
        <p:spPr>
          <a:xfrm>
            <a:off x="6326692" y="1166226"/>
            <a:ext cx="5266259" cy="492618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500" b="1" i="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solidFill>
                <a:schemeClr val="bg1"/>
              </a:solidFill>
              <a:latin typeface="Arial" panose="020B0604020202020204" pitchFamily="34" charset="0"/>
              <a:cs typeface="Arial" panose="020B0604020202020204" pitchFamily="34" charset="0"/>
            </a:endParaRPr>
          </a:p>
          <a:p>
            <a:r>
              <a:rPr lang="en-US" sz="1800" dirty="0">
                <a:solidFill>
                  <a:schemeClr val="bg1"/>
                </a:solidFill>
                <a:latin typeface="Arial" panose="020B0604020202020204" pitchFamily="34" charset="0"/>
                <a:cs typeface="Arial" panose="020B0604020202020204" pitchFamily="34" charset="0"/>
              </a:rPr>
              <a:t>Roles:</a:t>
            </a:r>
            <a:r>
              <a:rPr lang="en-US" sz="1800" b="0" dirty="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800" i="1" u="sng" dirty="0">
                <a:solidFill>
                  <a:schemeClr val="bg1"/>
                </a:solidFill>
                <a:latin typeface="Arial" panose="020B0604020202020204" pitchFamily="34" charset="0"/>
                <a:cs typeface="Arial" panose="020B0604020202020204" pitchFamily="34" charset="0"/>
              </a:rPr>
              <a:t>Project Management:</a:t>
            </a:r>
            <a:r>
              <a:rPr lang="en-US" sz="1800" b="0" dirty="0">
                <a:solidFill>
                  <a:schemeClr val="bg1"/>
                </a:solidFill>
                <a:latin typeface="Arial" panose="020B0604020202020204" pitchFamily="34" charset="0"/>
                <a:cs typeface="Arial" panose="020B0604020202020204" pitchFamily="34" charset="0"/>
              </a:rPr>
              <a:t> Planned timeline, milestones, task ownership, and documentation.</a:t>
            </a:r>
          </a:p>
          <a:p>
            <a:pPr marL="285750" indent="-285750">
              <a:buFont typeface="Arial" panose="020B0604020202020204" pitchFamily="34" charset="0"/>
              <a:buChar char="•"/>
            </a:pPr>
            <a:r>
              <a:rPr lang="en-US" sz="1800" i="1" u="sng" dirty="0">
                <a:solidFill>
                  <a:schemeClr val="bg1"/>
                </a:solidFill>
                <a:latin typeface="Arial" panose="020B0604020202020204" pitchFamily="34" charset="0"/>
                <a:cs typeface="Arial" panose="020B0604020202020204" pitchFamily="34" charset="0"/>
              </a:rPr>
              <a:t>Frontend &amp; Backend Development:</a:t>
            </a:r>
            <a:r>
              <a:rPr lang="en-US" sz="1800" b="0" dirty="0">
                <a:solidFill>
                  <a:schemeClr val="bg1"/>
                </a:solidFill>
                <a:latin typeface="Arial" panose="020B0604020202020204" pitchFamily="34" charset="0"/>
                <a:cs typeface="Arial" panose="020B0604020202020204" pitchFamily="34" charset="0"/>
              </a:rPr>
              <a:t> Designed responsive GUI using modern UI frameworks, implemented server logics, session handling and core functionalities.</a:t>
            </a:r>
          </a:p>
          <a:p>
            <a:pPr marL="285750" indent="-285750">
              <a:buFont typeface="Arial" panose="020B0604020202020204" pitchFamily="34" charset="0"/>
              <a:buChar char="•"/>
            </a:pPr>
            <a:r>
              <a:rPr lang="en-US" sz="1800" i="1" u="sng" dirty="0">
                <a:solidFill>
                  <a:schemeClr val="bg1"/>
                </a:solidFill>
                <a:latin typeface="Arial" panose="020B0604020202020204" pitchFamily="34" charset="0"/>
                <a:cs typeface="Arial" panose="020B0604020202020204" pitchFamily="34" charset="0"/>
              </a:rPr>
              <a:t>Database Design:</a:t>
            </a:r>
            <a:r>
              <a:rPr lang="en-US" sz="1800" b="0" dirty="0">
                <a:solidFill>
                  <a:schemeClr val="bg1"/>
                </a:solidFill>
                <a:latin typeface="Arial" panose="020B0604020202020204" pitchFamily="34" charset="0"/>
                <a:cs typeface="Arial" panose="020B0604020202020204" pitchFamily="34" charset="0"/>
              </a:rPr>
              <a:t> Structured schema, created ERD and managed SQL scripts.</a:t>
            </a:r>
          </a:p>
          <a:p>
            <a:pPr marL="285750" indent="-285750">
              <a:buFont typeface="Arial" panose="020B0604020202020204" pitchFamily="34" charset="0"/>
              <a:buChar char="•"/>
            </a:pPr>
            <a:r>
              <a:rPr lang="en-US" sz="1800" i="1" u="sng" dirty="0">
                <a:solidFill>
                  <a:schemeClr val="bg1"/>
                </a:solidFill>
                <a:latin typeface="Arial" panose="020B0604020202020204" pitchFamily="34" charset="0"/>
                <a:cs typeface="Arial" panose="020B0604020202020204" pitchFamily="34" charset="0"/>
              </a:rPr>
              <a:t>UI/UX Design:</a:t>
            </a:r>
            <a:r>
              <a:rPr lang="en-US" sz="1800" b="0" dirty="0">
                <a:solidFill>
                  <a:schemeClr val="bg1"/>
                </a:solidFill>
                <a:latin typeface="Arial" panose="020B0604020202020204" pitchFamily="34" charset="0"/>
                <a:cs typeface="Arial" panose="020B0604020202020204" pitchFamily="34" charset="0"/>
              </a:rPr>
              <a:t> Developed User-friendly flows with emphasis on clarity and aesthetics.</a:t>
            </a:r>
          </a:p>
          <a:p>
            <a:pPr marL="285750" indent="-285750">
              <a:buFont typeface="Arial" panose="020B0604020202020204" pitchFamily="34" charset="0"/>
              <a:buChar char="•"/>
            </a:pPr>
            <a:r>
              <a:rPr lang="en-US" sz="1800" i="1" u="sng" dirty="0">
                <a:solidFill>
                  <a:schemeClr val="bg1"/>
                </a:solidFill>
                <a:latin typeface="Arial" panose="020B0604020202020204" pitchFamily="34" charset="0"/>
                <a:cs typeface="Arial" panose="020B0604020202020204" pitchFamily="34" charset="0"/>
              </a:rPr>
              <a:t>Testing &amp; Debugging:</a:t>
            </a:r>
            <a:r>
              <a:rPr lang="en-US" sz="1800" b="0" dirty="0">
                <a:solidFill>
                  <a:schemeClr val="bg1"/>
                </a:solidFill>
                <a:latin typeface="Arial" panose="020B0604020202020204" pitchFamily="34" charset="0"/>
                <a:cs typeface="Arial" panose="020B0604020202020204" pitchFamily="34" charset="0"/>
              </a:rPr>
              <a:t> Conducted functional testing, resolved bugs, and validated logics.</a:t>
            </a:r>
          </a:p>
        </p:txBody>
      </p:sp>
      <p:pic>
        <p:nvPicPr>
          <p:cNvPr id="9" name="Picture 6" descr="C:\Users\usman.waheed\Desktop\vulogo.jpg">
            <a:extLst>
              <a:ext uri="{FF2B5EF4-FFF2-40B4-BE49-F238E27FC236}">
                <a16:creationId xmlns:a16="http://schemas.microsoft.com/office/drawing/2014/main" id="{4BE8E415-1915-D47E-5A88-756EC638E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03" y="152135"/>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03EB40B5-AB21-5564-A1AA-712D47B20627}"/>
              </a:ext>
            </a:extLst>
          </p:cNvPr>
          <p:cNvSpPr txBox="1">
            <a:spLocks/>
          </p:cNvSpPr>
          <p:nvPr/>
        </p:nvSpPr>
        <p:spPr>
          <a:xfrm>
            <a:off x="1065737" y="3660925"/>
            <a:ext cx="4361941" cy="2102595"/>
          </a:xfrm>
          <a:prstGeom prst="rect">
            <a:avLst/>
          </a:prstGeom>
          <a:ln w="38100">
            <a:solidFill>
              <a:schemeClr val="accent6"/>
            </a:solidFill>
          </a:ln>
        </p:spPr>
        <p:style>
          <a:lnRef idx="0">
            <a:scrgbClr r="0" g="0" b="0"/>
          </a:lnRef>
          <a:fillRef idx="1002">
            <a:schemeClr val="lt2"/>
          </a:fillRef>
          <a:effectRef idx="0">
            <a:scrgbClr r="0" g="0" b="0"/>
          </a:effectRef>
          <a:fontRef idx="minor">
            <a:schemeClr val="lt1"/>
          </a:fontRef>
        </p:style>
        <p:txBody>
          <a:bodyPr vert="horz" lIns="91440" tIns="45720" rIns="91440" bIns="4572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i="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i="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Umair Maqbool independently developed the entire project using PHP, handling both frontend and backend tasks. He is a Software Engineering student at Virtual University with a strong interest in Frontend &amp; Backend web development and always strive to explore new languages in the industry.</a:t>
            </a:r>
          </a:p>
        </p:txBody>
      </p:sp>
    </p:spTree>
    <p:extLst>
      <p:ext uri="{BB962C8B-B14F-4D97-AF65-F5344CB8AC3E}">
        <p14:creationId xmlns:p14="http://schemas.microsoft.com/office/powerpoint/2010/main" val="104272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D34DC-7653-0D90-8694-158A8C69B7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3644D-A7F6-BE4F-5A80-91E8B072C0DA}"/>
              </a:ext>
            </a:extLst>
          </p:cNvPr>
          <p:cNvSpPr>
            <a:spLocks noGrp="1"/>
          </p:cNvSpPr>
          <p:nvPr>
            <p:ph type="title"/>
          </p:nvPr>
        </p:nvSpPr>
        <p:spPr>
          <a:xfrm>
            <a:off x="802303" y="338997"/>
            <a:ext cx="10515600" cy="1325563"/>
          </a:xfrm>
        </p:spPr>
        <p:txBody>
          <a:bodyPr/>
          <a:lstStyle/>
          <a:p>
            <a:r>
              <a:rPr lang="en-US" dirty="0"/>
              <a:t>Project Schedule/Gantt Chart:</a:t>
            </a:r>
          </a:p>
        </p:txBody>
      </p:sp>
      <p:sp>
        <p:nvSpPr>
          <p:cNvPr id="3" name="Footer Placeholder 2">
            <a:extLst>
              <a:ext uri="{FF2B5EF4-FFF2-40B4-BE49-F238E27FC236}">
                <a16:creationId xmlns:a16="http://schemas.microsoft.com/office/drawing/2014/main" id="{B6091BFA-951E-4F24-A955-253638C50136}"/>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BB339956-5CC3-B2D1-B2BA-733AA19B85EB}"/>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5" name="Text Placeholder 4">
            <a:extLst>
              <a:ext uri="{FF2B5EF4-FFF2-40B4-BE49-F238E27FC236}">
                <a16:creationId xmlns:a16="http://schemas.microsoft.com/office/drawing/2014/main" id="{C622008A-8424-9E5E-34F4-128C24C76380}"/>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F1B2116B-9D9C-3739-F26E-B1493C780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1">
            <a:extLst>
              <a:ext uri="{FF2B5EF4-FFF2-40B4-BE49-F238E27FC236}">
                <a16:creationId xmlns:a16="http://schemas.microsoft.com/office/drawing/2014/main" id="{D0E90F8F-9F03-204C-6F45-508A2D31A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03" y="1477697"/>
            <a:ext cx="9888790" cy="4429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718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E926-1FF6-5F00-229C-4B54664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AD109-E074-8557-0960-AE5E4FC142F1}"/>
              </a:ext>
            </a:extLst>
          </p:cNvPr>
          <p:cNvSpPr>
            <a:spLocks noGrp="1"/>
          </p:cNvSpPr>
          <p:nvPr>
            <p:ph type="title"/>
          </p:nvPr>
        </p:nvSpPr>
        <p:spPr>
          <a:xfrm>
            <a:off x="802303" y="338997"/>
            <a:ext cx="10515600" cy="1325563"/>
          </a:xfrm>
        </p:spPr>
        <p:txBody>
          <a:bodyPr/>
          <a:lstStyle/>
          <a:p>
            <a:r>
              <a:rPr lang="en-US" dirty="0"/>
              <a:t>Sequence Diagrams:</a:t>
            </a:r>
          </a:p>
        </p:txBody>
      </p:sp>
      <p:sp>
        <p:nvSpPr>
          <p:cNvPr id="3" name="Footer Placeholder 2">
            <a:extLst>
              <a:ext uri="{FF2B5EF4-FFF2-40B4-BE49-F238E27FC236}">
                <a16:creationId xmlns:a16="http://schemas.microsoft.com/office/drawing/2014/main" id="{CF5067B3-9A37-7FED-3B90-49F51FE052C0}"/>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04C865CB-76CD-815A-C08A-426DA8A231E0}"/>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5" name="Text Placeholder 4">
            <a:extLst>
              <a:ext uri="{FF2B5EF4-FFF2-40B4-BE49-F238E27FC236}">
                <a16:creationId xmlns:a16="http://schemas.microsoft.com/office/drawing/2014/main" id="{26FFF386-616C-7B89-004A-29A29FB0A253}"/>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F70D6A42-1769-7936-0286-2A150D22D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3F8B88DF-1358-1F04-7807-11F4A952D7F2}"/>
              </a:ext>
            </a:extLst>
          </p:cNvPr>
          <p:cNvGrpSpPr/>
          <p:nvPr/>
        </p:nvGrpSpPr>
        <p:grpSpPr>
          <a:xfrm>
            <a:off x="-1" y="1929841"/>
            <a:ext cx="12192000" cy="3674547"/>
            <a:chOff x="-1" y="1742978"/>
            <a:chExt cx="12192000" cy="3674547"/>
          </a:xfrm>
        </p:grpSpPr>
        <p:pic>
          <p:nvPicPr>
            <p:cNvPr id="7" name="Picture 6">
              <a:extLst>
                <a:ext uri="{FF2B5EF4-FFF2-40B4-BE49-F238E27FC236}">
                  <a16:creationId xmlns:a16="http://schemas.microsoft.com/office/drawing/2014/main" id="{06C36DDC-75D3-DAAE-4706-3BC43245D895}"/>
                </a:ext>
              </a:extLst>
            </p:cNvPr>
            <p:cNvPicPr>
              <a:picLocks noChangeAspect="1"/>
            </p:cNvPicPr>
            <p:nvPr/>
          </p:nvPicPr>
          <p:blipFill>
            <a:blip r:embed="rId3" cstate="print">
              <a:extLst>
                <a:ext uri="{28A0092B-C50C-407E-A947-70E740481C1C}">
                  <a14:useLocalDpi xmlns:a14="http://schemas.microsoft.com/office/drawing/2010/main" val="0"/>
                </a:ext>
              </a:extLst>
            </a:blip>
            <a:srcRect b="50000"/>
            <a:stretch/>
          </p:blipFill>
          <p:spPr>
            <a:xfrm>
              <a:off x="-1" y="1742978"/>
              <a:ext cx="5968621" cy="3674545"/>
            </a:xfrm>
            <a:prstGeom prst="rect">
              <a:avLst/>
            </a:prstGeom>
          </p:spPr>
        </p:pic>
        <p:pic>
          <p:nvPicPr>
            <p:cNvPr id="8" name="Picture 7">
              <a:extLst>
                <a:ext uri="{FF2B5EF4-FFF2-40B4-BE49-F238E27FC236}">
                  <a16:creationId xmlns:a16="http://schemas.microsoft.com/office/drawing/2014/main" id="{5BDDEE64-EF55-F8F9-5635-CABF10F49FB6}"/>
                </a:ext>
              </a:extLst>
            </p:cNvPr>
            <p:cNvPicPr>
              <a:picLocks noChangeAspect="1"/>
            </p:cNvPicPr>
            <p:nvPr/>
          </p:nvPicPr>
          <p:blipFill>
            <a:blip r:embed="rId3" cstate="print">
              <a:extLst>
                <a:ext uri="{28A0092B-C50C-407E-A947-70E740481C1C}">
                  <a14:useLocalDpi xmlns:a14="http://schemas.microsoft.com/office/drawing/2010/main" val="0"/>
                </a:ext>
              </a:extLst>
            </a:blip>
            <a:srcRect t="49999" b="1"/>
            <a:stretch/>
          </p:blipFill>
          <p:spPr>
            <a:xfrm>
              <a:off x="6223378" y="1742981"/>
              <a:ext cx="5968621" cy="3674544"/>
            </a:xfrm>
            <a:prstGeom prst="rect">
              <a:avLst/>
            </a:prstGeom>
          </p:spPr>
        </p:pic>
      </p:grpSp>
      <p:sp>
        <p:nvSpPr>
          <p:cNvPr id="10" name="Text Placeholder 6">
            <a:extLst>
              <a:ext uri="{FF2B5EF4-FFF2-40B4-BE49-F238E27FC236}">
                <a16:creationId xmlns:a16="http://schemas.microsoft.com/office/drawing/2014/main" id="{DBE97D72-9FA7-66D2-A56C-262CCD5C7AD0}"/>
              </a:ext>
            </a:extLst>
          </p:cNvPr>
          <p:cNvSpPr txBox="1">
            <a:spLocks/>
          </p:cNvSpPr>
          <p:nvPr/>
        </p:nvSpPr>
        <p:spPr>
          <a:xfrm>
            <a:off x="4796826" y="1327357"/>
            <a:ext cx="2598348" cy="56083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Admin Role Diagram</a:t>
            </a:r>
          </a:p>
        </p:txBody>
      </p:sp>
    </p:spTree>
    <p:extLst>
      <p:ext uri="{BB962C8B-B14F-4D97-AF65-F5344CB8AC3E}">
        <p14:creationId xmlns:p14="http://schemas.microsoft.com/office/powerpoint/2010/main" val="2256158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CB3C0-3C00-27D2-2CD8-8D2CE165B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0AE3D-DF00-CFCA-E6B7-0906341D71CE}"/>
              </a:ext>
            </a:extLst>
          </p:cNvPr>
          <p:cNvSpPr>
            <a:spLocks noGrp="1"/>
          </p:cNvSpPr>
          <p:nvPr>
            <p:ph type="title"/>
          </p:nvPr>
        </p:nvSpPr>
        <p:spPr>
          <a:xfrm>
            <a:off x="802303" y="338997"/>
            <a:ext cx="10515600" cy="1325563"/>
          </a:xfrm>
        </p:spPr>
        <p:txBody>
          <a:bodyPr/>
          <a:lstStyle/>
          <a:p>
            <a:r>
              <a:rPr lang="en-US" dirty="0"/>
              <a:t>Sequence Diagrams:</a:t>
            </a:r>
          </a:p>
        </p:txBody>
      </p:sp>
      <p:sp>
        <p:nvSpPr>
          <p:cNvPr id="3" name="Footer Placeholder 2">
            <a:extLst>
              <a:ext uri="{FF2B5EF4-FFF2-40B4-BE49-F238E27FC236}">
                <a16:creationId xmlns:a16="http://schemas.microsoft.com/office/drawing/2014/main" id="{8F17D30D-9CB8-06B9-0511-E04CEB8022AC}"/>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8D430C62-53E7-B5E5-412C-29CF34258E14}"/>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5" name="Text Placeholder 4">
            <a:extLst>
              <a:ext uri="{FF2B5EF4-FFF2-40B4-BE49-F238E27FC236}">
                <a16:creationId xmlns:a16="http://schemas.microsoft.com/office/drawing/2014/main" id="{D423EEB3-F477-7CE4-8A9A-FCB84B109EB8}"/>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A6A4114E-B01E-9C36-4FDE-6313CEB10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a:extLst>
              <a:ext uri="{FF2B5EF4-FFF2-40B4-BE49-F238E27FC236}">
                <a16:creationId xmlns:a16="http://schemas.microsoft.com/office/drawing/2014/main" id="{786F3E13-EEE2-4F57-D8BB-A9E4886651C4}"/>
              </a:ext>
            </a:extLst>
          </p:cNvPr>
          <p:cNvGrpSpPr/>
          <p:nvPr/>
        </p:nvGrpSpPr>
        <p:grpSpPr>
          <a:xfrm>
            <a:off x="0" y="1851423"/>
            <a:ext cx="12232944" cy="3869176"/>
            <a:chOff x="0" y="1984896"/>
            <a:chExt cx="12232944" cy="3869176"/>
          </a:xfrm>
        </p:grpSpPr>
        <p:pic>
          <p:nvPicPr>
            <p:cNvPr id="7" name="Picture 6">
              <a:extLst>
                <a:ext uri="{FF2B5EF4-FFF2-40B4-BE49-F238E27FC236}">
                  <a16:creationId xmlns:a16="http://schemas.microsoft.com/office/drawing/2014/main" id="{8BA014E6-75D6-0A90-6050-0D15BBA7FEA7}"/>
                </a:ext>
              </a:extLst>
            </p:cNvPr>
            <p:cNvPicPr>
              <a:picLocks noChangeAspect="1"/>
            </p:cNvPicPr>
            <p:nvPr/>
          </p:nvPicPr>
          <p:blipFill>
            <a:blip r:embed="rId3" cstate="print">
              <a:extLst>
                <a:ext uri="{28A0092B-C50C-407E-A947-70E740481C1C}">
                  <a14:useLocalDpi xmlns:a14="http://schemas.microsoft.com/office/drawing/2010/main" val="0"/>
                </a:ext>
              </a:extLst>
            </a:blip>
            <a:srcRect b="53078"/>
            <a:stretch/>
          </p:blipFill>
          <p:spPr>
            <a:xfrm>
              <a:off x="0" y="1984896"/>
              <a:ext cx="6368720" cy="3869175"/>
            </a:xfrm>
            <a:prstGeom prst="rect">
              <a:avLst/>
            </a:prstGeom>
          </p:spPr>
        </p:pic>
        <p:pic>
          <p:nvPicPr>
            <p:cNvPr id="9" name="Picture 8">
              <a:extLst>
                <a:ext uri="{FF2B5EF4-FFF2-40B4-BE49-F238E27FC236}">
                  <a16:creationId xmlns:a16="http://schemas.microsoft.com/office/drawing/2014/main" id="{E5996F30-0CED-96ED-C8D9-005D1B888DEC}"/>
                </a:ext>
              </a:extLst>
            </p:cNvPr>
            <p:cNvPicPr>
              <a:picLocks noChangeAspect="1"/>
            </p:cNvPicPr>
            <p:nvPr/>
          </p:nvPicPr>
          <p:blipFill>
            <a:blip r:embed="rId3" cstate="print">
              <a:extLst>
                <a:ext uri="{28A0092B-C50C-407E-A947-70E740481C1C}">
                  <a14:useLocalDpi xmlns:a14="http://schemas.microsoft.com/office/drawing/2010/main" val="0"/>
                </a:ext>
              </a:extLst>
            </a:blip>
            <a:srcRect l="482" t="46890" r="-482" b="848"/>
            <a:stretch/>
          </p:blipFill>
          <p:spPr>
            <a:xfrm>
              <a:off x="6514706" y="1984896"/>
              <a:ext cx="5718238" cy="3869176"/>
            </a:xfrm>
            <a:prstGeom prst="rect">
              <a:avLst/>
            </a:prstGeom>
          </p:spPr>
        </p:pic>
      </p:grpSp>
      <p:sp>
        <p:nvSpPr>
          <p:cNvPr id="11" name="Text Placeholder 6">
            <a:extLst>
              <a:ext uri="{FF2B5EF4-FFF2-40B4-BE49-F238E27FC236}">
                <a16:creationId xmlns:a16="http://schemas.microsoft.com/office/drawing/2014/main" id="{B83BBC61-F5DF-C7BF-C3A6-7E52004C4BC1}"/>
              </a:ext>
            </a:extLst>
          </p:cNvPr>
          <p:cNvSpPr txBox="1">
            <a:spLocks/>
          </p:cNvSpPr>
          <p:nvPr/>
        </p:nvSpPr>
        <p:spPr>
          <a:xfrm>
            <a:off x="4796826" y="1327357"/>
            <a:ext cx="2598348" cy="56083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Admin Role Diagram</a:t>
            </a:r>
          </a:p>
        </p:txBody>
      </p:sp>
    </p:spTree>
    <p:extLst>
      <p:ext uri="{BB962C8B-B14F-4D97-AF65-F5344CB8AC3E}">
        <p14:creationId xmlns:p14="http://schemas.microsoft.com/office/powerpoint/2010/main" val="2540386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F53D2-32FB-4C5C-E10A-0B94F892F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C752A-0882-306A-B60C-432E57D745F6}"/>
              </a:ext>
            </a:extLst>
          </p:cNvPr>
          <p:cNvSpPr>
            <a:spLocks noGrp="1"/>
          </p:cNvSpPr>
          <p:nvPr>
            <p:ph type="title"/>
          </p:nvPr>
        </p:nvSpPr>
        <p:spPr>
          <a:xfrm>
            <a:off x="802303" y="338997"/>
            <a:ext cx="10515600" cy="1325563"/>
          </a:xfrm>
        </p:spPr>
        <p:txBody>
          <a:bodyPr/>
          <a:lstStyle/>
          <a:p>
            <a:r>
              <a:rPr lang="en-US" dirty="0"/>
              <a:t>Sequence Diagrams:</a:t>
            </a:r>
          </a:p>
        </p:txBody>
      </p:sp>
      <p:sp>
        <p:nvSpPr>
          <p:cNvPr id="3" name="Footer Placeholder 2">
            <a:extLst>
              <a:ext uri="{FF2B5EF4-FFF2-40B4-BE49-F238E27FC236}">
                <a16:creationId xmlns:a16="http://schemas.microsoft.com/office/drawing/2014/main" id="{F90BC12A-1E5E-CA53-5AAC-73DA932580C3}"/>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EC23260B-E8C9-1CCC-5BDF-741E79C0DC78}"/>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5" name="Text Placeholder 4">
            <a:extLst>
              <a:ext uri="{FF2B5EF4-FFF2-40B4-BE49-F238E27FC236}">
                <a16:creationId xmlns:a16="http://schemas.microsoft.com/office/drawing/2014/main" id="{62076BB9-0024-CBC1-006E-4F34018E5492}"/>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778583C3-DA4F-1121-777A-E648B259F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5F9796E4-66C0-744F-7D73-DEBB500DAEF5}"/>
              </a:ext>
            </a:extLst>
          </p:cNvPr>
          <p:cNvGrpSpPr/>
          <p:nvPr/>
        </p:nvGrpSpPr>
        <p:grpSpPr>
          <a:xfrm>
            <a:off x="52577" y="1865072"/>
            <a:ext cx="12086844" cy="3903846"/>
            <a:chOff x="0" y="1851423"/>
            <a:chExt cx="12086844" cy="3903846"/>
          </a:xfrm>
        </p:grpSpPr>
        <p:pic>
          <p:nvPicPr>
            <p:cNvPr id="8" name="Picture 7">
              <a:extLst>
                <a:ext uri="{FF2B5EF4-FFF2-40B4-BE49-F238E27FC236}">
                  <a16:creationId xmlns:a16="http://schemas.microsoft.com/office/drawing/2014/main" id="{4DA4F410-9555-5B7E-118F-60697AE33092}"/>
                </a:ext>
              </a:extLst>
            </p:cNvPr>
            <p:cNvPicPr>
              <a:picLocks noChangeAspect="1"/>
            </p:cNvPicPr>
            <p:nvPr/>
          </p:nvPicPr>
          <p:blipFill>
            <a:blip r:embed="rId3" cstate="print">
              <a:extLst>
                <a:ext uri="{28A0092B-C50C-407E-A947-70E740481C1C}">
                  <a14:useLocalDpi xmlns:a14="http://schemas.microsoft.com/office/drawing/2010/main" val="0"/>
                </a:ext>
              </a:extLst>
            </a:blip>
            <a:srcRect b="52623"/>
            <a:stretch/>
          </p:blipFill>
          <p:spPr>
            <a:xfrm>
              <a:off x="0" y="1851423"/>
              <a:ext cx="6349365" cy="3894427"/>
            </a:xfrm>
            <a:prstGeom prst="rect">
              <a:avLst/>
            </a:prstGeom>
          </p:spPr>
        </p:pic>
        <p:pic>
          <p:nvPicPr>
            <p:cNvPr id="10" name="Picture 9">
              <a:extLst>
                <a:ext uri="{FF2B5EF4-FFF2-40B4-BE49-F238E27FC236}">
                  <a16:creationId xmlns:a16="http://schemas.microsoft.com/office/drawing/2014/main" id="{65E2BCBA-2F50-29B4-B187-D404FFD517C9}"/>
                </a:ext>
              </a:extLst>
            </p:cNvPr>
            <p:cNvPicPr>
              <a:picLocks noChangeAspect="1"/>
            </p:cNvPicPr>
            <p:nvPr/>
          </p:nvPicPr>
          <p:blipFill>
            <a:blip r:embed="rId3" cstate="print">
              <a:extLst>
                <a:ext uri="{28A0092B-C50C-407E-A947-70E740481C1C}">
                  <a14:useLocalDpi xmlns:a14="http://schemas.microsoft.com/office/drawing/2010/main" val="0"/>
                </a:ext>
              </a:extLst>
            </a:blip>
            <a:srcRect t="47260"/>
            <a:stretch/>
          </p:blipFill>
          <p:spPr>
            <a:xfrm>
              <a:off x="6383149" y="1860842"/>
              <a:ext cx="5703695" cy="3894427"/>
            </a:xfrm>
            <a:prstGeom prst="rect">
              <a:avLst/>
            </a:prstGeom>
          </p:spPr>
        </p:pic>
      </p:grpSp>
      <p:sp>
        <p:nvSpPr>
          <p:cNvPr id="12" name="Text Placeholder 6">
            <a:extLst>
              <a:ext uri="{FF2B5EF4-FFF2-40B4-BE49-F238E27FC236}">
                <a16:creationId xmlns:a16="http://schemas.microsoft.com/office/drawing/2014/main" id="{DE2680BF-3311-4FDF-4BCB-07E53AEF9A23}"/>
              </a:ext>
            </a:extLst>
          </p:cNvPr>
          <p:cNvSpPr txBox="1">
            <a:spLocks/>
          </p:cNvSpPr>
          <p:nvPr/>
        </p:nvSpPr>
        <p:spPr>
          <a:xfrm>
            <a:off x="4796826" y="1327357"/>
            <a:ext cx="2598348" cy="56083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Admin Role Diagram</a:t>
            </a:r>
          </a:p>
        </p:txBody>
      </p:sp>
    </p:spTree>
    <p:extLst>
      <p:ext uri="{BB962C8B-B14F-4D97-AF65-F5344CB8AC3E}">
        <p14:creationId xmlns:p14="http://schemas.microsoft.com/office/powerpoint/2010/main" val="4117265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FDB7D-6372-CB95-D9CE-6EE685D493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A4075E-0F60-B69B-AF72-508EB0F698BF}"/>
              </a:ext>
            </a:extLst>
          </p:cNvPr>
          <p:cNvSpPr>
            <a:spLocks noGrp="1"/>
          </p:cNvSpPr>
          <p:nvPr>
            <p:ph type="title"/>
          </p:nvPr>
        </p:nvSpPr>
        <p:spPr>
          <a:xfrm>
            <a:off x="802303" y="338997"/>
            <a:ext cx="10515600" cy="1325563"/>
          </a:xfrm>
        </p:spPr>
        <p:txBody>
          <a:bodyPr/>
          <a:lstStyle/>
          <a:p>
            <a:r>
              <a:rPr lang="en-US" dirty="0"/>
              <a:t>Sequence Diagrams:</a:t>
            </a:r>
          </a:p>
        </p:txBody>
      </p:sp>
      <p:sp>
        <p:nvSpPr>
          <p:cNvPr id="3" name="Footer Placeholder 2">
            <a:extLst>
              <a:ext uri="{FF2B5EF4-FFF2-40B4-BE49-F238E27FC236}">
                <a16:creationId xmlns:a16="http://schemas.microsoft.com/office/drawing/2014/main" id="{72975C02-5410-0143-3EF3-C4D53E7517CF}"/>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B09FF344-31B8-46FE-FBDB-E09410CEF33B}"/>
              </a:ext>
            </a:extLst>
          </p:cNvPr>
          <p:cNvSpPr>
            <a:spLocks noGrp="1"/>
          </p:cNvSpPr>
          <p:nvPr>
            <p:ph type="sldNum" sz="quarter" idx="12"/>
          </p:nvPr>
        </p:nvSpPr>
        <p:spPr/>
        <p:txBody>
          <a:bodyPr/>
          <a:lstStyle/>
          <a:p>
            <a:fld id="{95CBEC59-7FF9-4688-98DF-89832A0C9025}" type="slidenum">
              <a:rPr lang="en-US" smtClean="0"/>
              <a:t>15</a:t>
            </a:fld>
            <a:endParaRPr lang="en-US" dirty="0"/>
          </a:p>
        </p:txBody>
      </p:sp>
      <p:sp>
        <p:nvSpPr>
          <p:cNvPr id="5" name="Text Placeholder 4">
            <a:extLst>
              <a:ext uri="{FF2B5EF4-FFF2-40B4-BE49-F238E27FC236}">
                <a16:creationId xmlns:a16="http://schemas.microsoft.com/office/drawing/2014/main" id="{7A387AD2-B0E8-4EFF-9EFE-119493A928CD}"/>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6F06BAEC-DC10-A1EC-1210-3D5C2B80F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2311F30-DA22-852E-E43D-364A6B83AA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2373"/>
          <a:stretch/>
        </p:blipFill>
        <p:spPr bwMode="auto">
          <a:xfrm>
            <a:off x="2388768" y="1700346"/>
            <a:ext cx="7342670" cy="4526280"/>
          </a:xfrm>
          <a:prstGeom prst="rect">
            <a:avLst/>
          </a:prstGeom>
          <a:ln>
            <a:noFill/>
          </a:ln>
          <a:extLst>
            <a:ext uri="{53640926-AAD7-44D8-BBD7-CCE9431645EC}">
              <a14:shadowObscured xmlns:a14="http://schemas.microsoft.com/office/drawing/2010/main"/>
            </a:ext>
          </a:extLst>
        </p:spPr>
      </p:pic>
      <p:sp>
        <p:nvSpPr>
          <p:cNvPr id="9" name="Text Placeholder 6">
            <a:extLst>
              <a:ext uri="{FF2B5EF4-FFF2-40B4-BE49-F238E27FC236}">
                <a16:creationId xmlns:a16="http://schemas.microsoft.com/office/drawing/2014/main" id="{B9E75B92-5127-070A-0181-1802BEC5C8CF}"/>
              </a:ext>
            </a:extLst>
          </p:cNvPr>
          <p:cNvSpPr txBox="1">
            <a:spLocks/>
          </p:cNvSpPr>
          <p:nvPr/>
        </p:nvSpPr>
        <p:spPr>
          <a:xfrm>
            <a:off x="4760929" y="1266745"/>
            <a:ext cx="2598348" cy="56083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Admin Role Diagram</a:t>
            </a:r>
          </a:p>
        </p:txBody>
      </p:sp>
    </p:spTree>
    <p:extLst>
      <p:ext uri="{BB962C8B-B14F-4D97-AF65-F5344CB8AC3E}">
        <p14:creationId xmlns:p14="http://schemas.microsoft.com/office/powerpoint/2010/main" val="265393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2D33-C446-309F-90FF-7B86910EF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390ED-A629-1131-7647-DF7409ACBA05}"/>
              </a:ext>
            </a:extLst>
          </p:cNvPr>
          <p:cNvSpPr>
            <a:spLocks noGrp="1"/>
          </p:cNvSpPr>
          <p:nvPr>
            <p:ph type="title"/>
          </p:nvPr>
        </p:nvSpPr>
        <p:spPr>
          <a:xfrm>
            <a:off x="802303" y="338997"/>
            <a:ext cx="10515600" cy="1325563"/>
          </a:xfrm>
        </p:spPr>
        <p:txBody>
          <a:bodyPr/>
          <a:lstStyle/>
          <a:p>
            <a:r>
              <a:rPr lang="en-US" dirty="0"/>
              <a:t>Sequence Diagrams:</a:t>
            </a:r>
          </a:p>
        </p:txBody>
      </p:sp>
      <p:sp>
        <p:nvSpPr>
          <p:cNvPr id="3" name="Footer Placeholder 2">
            <a:extLst>
              <a:ext uri="{FF2B5EF4-FFF2-40B4-BE49-F238E27FC236}">
                <a16:creationId xmlns:a16="http://schemas.microsoft.com/office/drawing/2014/main" id="{000B5A72-A36D-8042-47C1-CDE24E003A1D}"/>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F95E06AF-AE8E-737C-4005-111FA29F8DF8}"/>
              </a:ext>
            </a:extLst>
          </p:cNvPr>
          <p:cNvSpPr>
            <a:spLocks noGrp="1"/>
          </p:cNvSpPr>
          <p:nvPr>
            <p:ph type="sldNum" sz="quarter" idx="12"/>
          </p:nvPr>
        </p:nvSpPr>
        <p:spPr/>
        <p:txBody>
          <a:bodyPr/>
          <a:lstStyle/>
          <a:p>
            <a:fld id="{95CBEC59-7FF9-4688-98DF-89832A0C9025}" type="slidenum">
              <a:rPr lang="en-US" smtClean="0"/>
              <a:t>16</a:t>
            </a:fld>
            <a:endParaRPr lang="en-US" dirty="0"/>
          </a:p>
        </p:txBody>
      </p:sp>
      <p:sp>
        <p:nvSpPr>
          <p:cNvPr id="5" name="Text Placeholder 4">
            <a:extLst>
              <a:ext uri="{FF2B5EF4-FFF2-40B4-BE49-F238E27FC236}">
                <a16:creationId xmlns:a16="http://schemas.microsoft.com/office/drawing/2014/main" id="{21777976-3606-E866-8CC0-9E0059B6A6F6}"/>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49BBCCA1-CB06-19B0-0706-CA26D56D3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6">
            <a:extLst>
              <a:ext uri="{FF2B5EF4-FFF2-40B4-BE49-F238E27FC236}">
                <a16:creationId xmlns:a16="http://schemas.microsoft.com/office/drawing/2014/main" id="{1AC74122-69BF-F5D3-166E-AB2DA5BD7A9C}"/>
              </a:ext>
            </a:extLst>
          </p:cNvPr>
          <p:cNvSpPr txBox="1">
            <a:spLocks/>
          </p:cNvSpPr>
          <p:nvPr/>
        </p:nvSpPr>
        <p:spPr>
          <a:xfrm>
            <a:off x="4504966" y="1266745"/>
            <a:ext cx="3492622" cy="5608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Instructor Role Diagram</a:t>
            </a:r>
          </a:p>
        </p:txBody>
      </p:sp>
      <p:pic>
        <p:nvPicPr>
          <p:cNvPr id="8" name="Picture 7">
            <a:extLst>
              <a:ext uri="{FF2B5EF4-FFF2-40B4-BE49-F238E27FC236}">
                <a16:creationId xmlns:a16="http://schemas.microsoft.com/office/drawing/2014/main" id="{FCEE6342-E46C-9AA8-914A-60C4094510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7310"/>
          <a:stretch/>
        </p:blipFill>
        <p:spPr bwMode="auto">
          <a:xfrm>
            <a:off x="0" y="1827579"/>
            <a:ext cx="6096000" cy="4158194"/>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7D37ECA3-8099-59E8-390F-E3583F8023B2}"/>
              </a:ext>
            </a:extLst>
          </p:cNvPr>
          <p:cNvPicPr>
            <a:picLocks noChangeAspect="1"/>
          </p:cNvPicPr>
          <p:nvPr/>
        </p:nvPicPr>
        <p:blipFill>
          <a:blip r:embed="rId4" cstate="print">
            <a:extLst>
              <a:ext uri="{28A0092B-C50C-407E-A947-70E740481C1C}">
                <a14:useLocalDpi xmlns:a14="http://schemas.microsoft.com/office/drawing/2010/main" val="0"/>
              </a:ext>
            </a:extLst>
          </a:blip>
          <a:srcRect b="45244"/>
          <a:stretch/>
        </p:blipFill>
        <p:spPr>
          <a:xfrm>
            <a:off x="6333763" y="1833177"/>
            <a:ext cx="5858237" cy="4152595"/>
          </a:xfrm>
          <a:prstGeom prst="rect">
            <a:avLst/>
          </a:prstGeom>
        </p:spPr>
      </p:pic>
    </p:spTree>
    <p:extLst>
      <p:ext uri="{BB962C8B-B14F-4D97-AF65-F5344CB8AC3E}">
        <p14:creationId xmlns:p14="http://schemas.microsoft.com/office/powerpoint/2010/main" val="2851243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EC2AF-0766-B5AD-C72F-8D598EC32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7D71C-0C53-FE9C-20EC-20766303D096}"/>
              </a:ext>
            </a:extLst>
          </p:cNvPr>
          <p:cNvSpPr>
            <a:spLocks noGrp="1"/>
          </p:cNvSpPr>
          <p:nvPr>
            <p:ph type="title"/>
          </p:nvPr>
        </p:nvSpPr>
        <p:spPr>
          <a:xfrm>
            <a:off x="802303" y="338997"/>
            <a:ext cx="10515600" cy="1325563"/>
          </a:xfrm>
        </p:spPr>
        <p:txBody>
          <a:bodyPr/>
          <a:lstStyle/>
          <a:p>
            <a:r>
              <a:rPr lang="en-US" dirty="0"/>
              <a:t>Sequence Diagrams:</a:t>
            </a:r>
          </a:p>
        </p:txBody>
      </p:sp>
      <p:sp>
        <p:nvSpPr>
          <p:cNvPr id="3" name="Footer Placeholder 2">
            <a:extLst>
              <a:ext uri="{FF2B5EF4-FFF2-40B4-BE49-F238E27FC236}">
                <a16:creationId xmlns:a16="http://schemas.microsoft.com/office/drawing/2014/main" id="{7CA4FF79-0A2D-72B1-2148-C09F8106124A}"/>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D7922FF0-FCE9-AD81-A39A-C082F523EE42}"/>
              </a:ext>
            </a:extLst>
          </p:cNvPr>
          <p:cNvSpPr>
            <a:spLocks noGrp="1"/>
          </p:cNvSpPr>
          <p:nvPr>
            <p:ph type="sldNum" sz="quarter" idx="12"/>
          </p:nvPr>
        </p:nvSpPr>
        <p:spPr/>
        <p:txBody>
          <a:bodyPr/>
          <a:lstStyle/>
          <a:p>
            <a:fld id="{95CBEC59-7FF9-4688-98DF-89832A0C9025}" type="slidenum">
              <a:rPr lang="en-US" smtClean="0"/>
              <a:t>17</a:t>
            </a:fld>
            <a:endParaRPr lang="en-US" dirty="0"/>
          </a:p>
        </p:txBody>
      </p:sp>
      <p:sp>
        <p:nvSpPr>
          <p:cNvPr id="5" name="Text Placeholder 4">
            <a:extLst>
              <a:ext uri="{FF2B5EF4-FFF2-40B4-BE49-F238E27FC236}">
                <a16:creationId xmlns:a16="http://schemas.microsoft.com/office/drawing/2014/main" id="{2F655F06-6B84-4EC2-0047-A94F143E1C1C}"/>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D2B52B63-7635-125F-A766-44197426D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BB9B4B68-7142-3753-D8D3-B21F2307130B}"/>
              </a:ext>
            </a:extLst>
          </p:cNvPr>
          <p:cNvSpPr txBox="1">
            <a:spLocks/>
          </p:cNvSpPr>
          <p:nvPr/>
        </p:nvSpPr>
        <p:spPr>
          <a:xfrm>
            <a:off x="4504966" y="1266745"/>
            <a:ext cx="3492622" cy="5608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Instructor Role Diagram</a:t>
            </a:r>
          </a:p>
        </p:txBody>
      </p:sp>
      <p:pic>
        <p:nvPicPr>
          <p:cNvPr id="13" name="Picture 12">
            <a:extLst>
              <a:ext uri="{FF2B5EF4-FFF2-40B4-BE49-F238E27FC236}">
                <a16:creationId xmlns:a16="http://schemas.microsoft.com/office/drawing/2014/main" id="{FC053F2B-7546-69CA-4BD5-8A7180CB99CE}"/>
              </a:ext>
            </a:extLst>
          </p:cNvPr>
          <p:cNvPicPr>
            <a:picLocks noChangeAspect="1"/>
          </p:cNvPicPr>
          <p:nvPr/>
        </p:nvPicPr>
        <p:blipFill>
          <a:blip r:embed="rId3" cstate="print">
            <a:extLst>
              <a:ext uri="{28A0092B-C50C-407E-A947-70E740481C1C}">
                <a14:useLocalDpi xmlns:a14="http://schemas.microsoft.com/office/drawing/2010/main" val="0"/>
              </a:ext>
            </a:extLst>
          </a:blip>
          <a:srcRect t="50000"/>
          <a:stretch/>
        </p:blipFill>
        <p:spPr>
          <a:xfrm>
            <a:off x="2882449" y="1913572"/>
            <a:ext cx="6355307" cy="4113664"/>
          </a:xfrm>
          <a:prstGeom prst="rect">
            <a:avLst/>
          </a:prstGeom>
        </p:spPr>
      </p:pic>
    </p:spTree>
    <p:extLst>
      <p:ext uri="{BB962C8B-B14F-4D97-AF65-F5344CB8AC3E}">
        <p14:creationId xmlns:p14="http://schemas.microsoft.com/office/powerpoint/2010/main" val="187709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51132-A11E-DB2E-7183-ECA4DB8FB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1BFED9-BD6B-BCF3-3307-4A34883F5F14}"/>
              </a:ext>
            </a:extLst>
          </p:cNvPr>
          <p:cNvSpPr>
            <a:spLocks noGrp="1"/>
          </p:cNvSpPr>
          <p:nvPr>
            <p:ph type="title"/>
          </p:nvPr>
        </p:nvSpPr>
        <p:spPr>
          <a:xfrm>
            <a:off x="802303" y="338997"/>
            <a:ext cx="10515600" cy="1325563"/>
          </a:xfrm>
        </p:spPr>
        <p:txBody>
          <a:bodyPr/>
          <a:lstStyle/>
          <a:p>
            <a:r>
              <a:rPr lang="en-US" dirty="0"/>
              <a:t>Sequence Diagrams:</a:t>
            </a:r>
          </a:p>
        </p:txBody>
      </p:sp>
      <p:sp>
        <p:nvSpPr>
          <p:cNvPr id="3" name="Footer Placeholder 2">
            <a:extLst>
              <a:ext uri="{FF2B5EF4-FFF2-40B4-BE49-F238E27FC236}">
                <a16:creationId xmlns:a16="http://schemas.microsoft.com/office/drawing/2014/main" id="{7819EEC7-C9A4-0AF6-EED7-619CB14705BB}"/>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1DCE72BF-E9B7-F508-4AB5-249C1FE1CC04}"/>
              </a:ext>
            </a:extLst>
          </p:cNvPr>
          <p:cNvSpPr>
            <a:spLocks noGrp="1"/>
          </p:cNvSpPr>
          <p:nvPr>
            <p:ph type="sldNum" sz="quarter" idx="12"/>
          </p:nvPr>
        </p:nvSpPr>
        <p:spPr/>
        <p:txBody>
          <a:bodyPr/>
          <a:lstStyle/>
          <a:p>
            <a:fld id="{95CBEC59-7FF9-4688-98DF-89832A0C9025}" type="slidenum">
              <a:rPr lang="en-US" smtClean="0"/>
              <a:t>18</a:t>
            </a:fld>
            <a:endParaRPr lang="en-US" dirty="0"/>
          </a:p>
        </p:txBody>
      </p:sp>
      <p:sp>
        <p:nvSpPr>
          <p:cNvPr id="5" name="Text Placeholder 4">
            <a:extLst>
              <a:ext uri="{FF2B5EF4-FFF2-40B4-BE49-F238E27FC236}">
                <a16:creationId xmlns:a16="http://schemas.microsoft.com/office/drawing/2014/main" id="{AC6933E3-7DFD-3FC1-7361-2AC2E490C626}"/>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2813078C-07C3-8FA6-E6C2-B4016927F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3E2230E6-1553-823D-93C1-A76C059F8418}"/>
              </a:ext>
            </a:extLst>
          </p:cNvPr>
          <p:cNvSpPr txBox="1">
            <a:spLocks/>
          </p:cNvSpPr>
          <p:nvPr/>
        </p:nvSpPr>
        <p:spPr>
          <a:xfrm>
            <a:off x="4504966" y="1266745"/>
            <a:ext cx="3492622" cy="5608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Student Role Diagram</a:t>
            </a:r>
          </a:p>
        </p:txBody>
      </p:sp>
      <p:pic>
        <p:nvPicPr>
          <p:cNvPr id="8" name="Picture 7">
            <a:extLst>
              <a:ext uri="{FF2B5EF4-FFF2-40B4-BE49-F238E27FC236}">
                <a16:creationId xmlns:a16="http://schemas.microsoft.com/office/drawing/2014/main" id="{486D031C-7C9D-C9EC-D2CF-3A47FCCC179A}"/>
              </a:ext>
            </a:extLst>
          </p:cNvPr>
          <p:cNvPicPr>
            <a:picLocks noChangeAspect="1"/>
          </p:cNvPicPr>
          <p:nvPr/>
        </p:nvPicPr>
        <p:blipFill>
          <a:blip r:embed="rId3" cstate="print">
            <a:extLst>
              <a:ext uri="{28A0092B-C50C-407E-A947-70E740481C1C}">
                <a14:useLocalDpi xmlns:a14="http://schemas.microsoft.com/office/drawing/2010/main" val="0"/>
              </a:ext>
            </a:extLst>
          </a:blip>
          <a:srcRect b="50000"/>
          <a:stretch/>
        </p:blipFill>
        <p:spPr>
          <a:xfrm>
            <a:off x="9098" y="1851423"/>
            <a:ext cx="6096001" cy="3945614"/>
          </a:xfrm>
          <a:prstGeom prst="rect">
            <a:avLst/>
          </a:prstGeom>
        </p:spPr>
      </p:pic>
      <p:pic>
        <p:nvPicPr>
          <p:cNvPr id="9" name="Picture 8">
            <a:extLst>
              <a:ext uri="{FF2B5EF4-FFF2-40B4-BE49-F238E27FC236}">
                <a16:creationId xmlns:a16="http://schemas.microsoft.com/office/drawing/2014/main" id="{CF5AB22C-B3C1-7D21-1C91-56993592D4F7}"/>
              </a:ext>
            </a:extLst>
          </p:cNvPr>
          <p:cNvPicPr>
            <a:picLocks noChangeAspect="1"/>
          </p:cNvPicPr>
          <p:nvPr/>
        </p:nvPicPr>
        <p:blipFill>
          <a:blip r:embed="rId3" cstate="print">
            <a:extLst>
              <a:ext uri="{28A0092B-C50C-407E-A947-70E740481C1C}">
                <a14:useLocalDpi xmlns:a14="http://schemas.microsoft.com/office/drawing/2010/main" val="0"/>
              </a:ext>
            </a:extLst>
          </a:blip>
          <a:srcRect t="50000"/>
          <a:stretch/>
        </p:blipFill>
        <p:spPr>
          <a:xfrm>
            <a:off x="6096000" y="1851423"/>
            <a:ext cx="6096000" cy="3945614"/>
          </a:xfrm>
          <a:prstGeom prst="rect">
            <a:avLst/>
          </a:prstGeom>
        </p:spPr>
      </p:pic>
    </p:spTree>
    <p:extLst>
      <p:ext uri="{BB962C8B-B14F-4D97-AF65-F5344CB8AC3E}">
        <p14:creationId xmlns:p14="http://schemas.microsoft.com/office/powerpoint/2010/main" val="1331696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A5048-AC87-AAC5-428B-C0F7C3AC72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84927-9B5E-51F8-C56C-32F0C968832E}"/>
              </a:ext>
            </a:extLst>
          </p:cNvPr>
          <p:cNvSpPr>
            <a:spLocks noGrp="1"/>
          </p:cNvSpPr>
          <p:nvPr>
            <p:ph type="title"/>
          </p:nvPr>
        </p:nvSpPr>
        <p:spPr>
          <a:xfrm>
            <a:off x="802303" y="338997"/>
            <a:ext cx="10515600" cy="1325563"/>
          </a:xfrm>
        </p:spPr>
        <p:txBody>
          <a:bodyPr/>
          <a:lstStyle/>
          <a:p>
            <a:r>
              <a:rPr lang="en-US" dirty="0"/>
              <a:t>Sequence Diagrams:</a:t>
            </a:r>
          </a:p>
        </p:txBody>
      </p:sp>
      <p:sp>
        <p:nvSpPr>
          <p:cNvPr id="3" name="Footer Placeholder 2">
            <a:extLst>
              <a:ext uri="{FF2B5EF4-FFF2-40B4-BE49-F238E27FC236}">
                <a16:creationId xmlns:a16="http://schemas.microsoft.com/office/drawing/2014/main" id="{D441393A-E8D9-47A2-7BAA-9FFE7DB1C5E4}"/>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3C722B45-53FE-3DB2-5BFF-2F5BA7BB2E32}"/>
              </a:ext>
            </a:extLst>
          </p:cNvPr>
          <p:cNvSpPr>
            <a:spLocks noGrp="1"/>
          </p:cNvSpPr>
          <p:nvPr>
            <p:ph type="sldNum" sz="quarter" idx="12"/>
          </p:nvPr>
        </p:nvSpPr>
        <p:spPr/>
        <p:txBody>
          <a:bodyPr/>
          <a:lstStyle/>
          <a:p>
            <a:fld id="{95CBEC59-7FF9-4688-98DF-89832A0C9025}" type="slidenum">
              <a:rPr lang="en-US" smtClean="0"/>
              <a:t>19</a:t>
            </a:fld>
            <a:endParaRPr lang="en-US" dirty="0"/>
          </a:p>
        </p:txBody>
      </p:sp>
      <p:sp>
        <p:nvSpPr>
          <p:cNvPr id="5" name="Text Placeholder 4">
            <a:extLst>
              <a:ext uri="{FF2B5EF4-FFF2-40B4-BE49-F238E27FC236}">
                <a16:creationId xmlns:a16="http://schemas.microsoft.com/office/drawing/2014/main" id="{40F15B0B-C9C7-6C5D-1BDB-7BB5011009D2}"/>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36626499-5D80-64DC-1976-BA5DCCF3A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18342018-71CD-5586-3ADE-F23F9BE53721}"/>
              </a:ext>
            </a:extLst>
          </p:cNvPr>
          <p:cNvSpPr txBox="1">
            <a:spLocks/>
          </p:cNvSpPr>
          <p:nvPr/>
        </p:nvSpPr>
        <p:spPr>
          <a:xfrm>
            <a:off x="4504966" y="1266745"/>
            <a:ext cx="3492622" cy="5608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Student Role Diagram</a:t>
            </a:r>
          </a:p>
        </p:txBody>
      </p:sp>
      <p:pic>
        <p:nvPicPr>
          <p:cNvPr id="10" name="Picture 9">
            <a:extLst>
              <a:ext uri="{FF2B5EF4-FFF2-40B4-BE49-F238E27FC236}">
                <a16:creationId xmlns:a16="http://schemas.microsoft.com/office/drawing/2014/main" id="{360BEB63-0414-C696-2284-8CA081AEC0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9441"/>
          <a:stretch/>
        </p:blipFill>
        <p:spPr bwMode="auto">
          <a:xfrm>
            <a:off x="-1" y="1950767"/>
            <a:ext cx="6095999" cy="3989917"/>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3D49C5B6-ACEF-3CFD-1D49-0E9110DB9E92}"/>
              </a:ext>
            </a:extLst>
          </p:cNvPr>
          <p:cNvPicPr>
            <a:picLocks noChangeAspect="1"/>
          </p:cNvPicPr>
          <p:nvPr/>
        </p:nvPicPr>
        <p:blipFill>
          <a:blip r:embed="rId4" cstate="print">
            <a:extLst>
              <a:ext uri="{28A0092B-C50C-407E-A947-70E740481C1C}">
                <a14:useLocalDpi xmlns:a14="http://schemas.microsoft.com/office/drawing/2010/main" val="0"/>
              </a:ext>
            </a:extLst>
          </a:blip>
          <a:srcRect b="49441"/>
          <a:stretch/>
        </p:blipFill>
        <p:spPr>
          <a:xfrm>
            <a:off x="6096001" y="1950768"/>
            <a:ext cx="6096000" cy="3989918"/>
          </a:xfrm>
          <a:prstGeom prst="rect">
            <a:avLst/>
          </a:prstGeom>
        </p:spPr>
      </p:pic>
    </p:spTree>
    <p:extLst>
      <p:ext uri="{BB962C8B-B14F-4D97-AF65-F5344CB8AC3E}">
        <p14:creationId xmlns:p14="http://schemas.microsoft.com/office/powerpoint/2010/main" val="1282181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C9E5F-F250-3342-CFF6-9F8BE9957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206121-4612-85D1-9C3C-59B6CA4E9DDD}"/>
              </a:ext>
            </a:extLst>
          </p:cNvPr>
          <p:cNvSpPr>
            <a:spLocks noGrp="1"/>
          </p:cNvSpPr>
          <p:nvPr>
            <p:ph type="ctrTitle"/>
          </p:nvPr>
        </p:nvSpPr>
        <p:spPr/>
        <p:txBody>
          <a:bodyPr>
            <a:noAutofit/>
          </a:bodyPr>
          <a:lstStyle/>
          <a:p>
            <a:r>
              <a:rPr lang="en-US" sz="4800" dirty="0"/>
              <a:t>Modern E-Learning Platform</a:t>
            </a:r>
          </a:p>
        </p:txBody>
      </p:sp>
      <p:sp>
        <p:nvSpPr>
          <p:cNvPr id="3" name="Subtitle 2">
            <a:extLst>
              <a:ext uri="{FF2B5EF4-FFF2-40B4-BE49-F238E27FC236}">
                <a16:creationId xmlns:a16="http://schemas.microsoft.com/office/drawing/2014/main" id="{8EF922FD-A7AA-67C5-CB82-AF6DD2FA3ECB}"/>
              </a:ext>
            </a:extLst>
          </p:cNvPr>
          <p:cNvSpPr>
            <a:spLocks noGrp="1"/>
          </p:cNvSpPr>
          <p:nvPr>
            <p:ph type="subTitle" idx="1"/>
          </p:nvPr>
        </p:nvSpPr>
        <p:spPr/>
        <p:txBody>
          <a:bodyPr/>
          <a:lstStyle/>
          <a:p>
            <a:r>
              <a:rPr lang="en-US" dirty="0"/>
              <a:t>Solely making in PHP &amp; MySQL</a:t>
            </a:r>
          </a:p>
        </p:txBody>
      </p:sp>
      <p:sp>
        <p:nvSpPr>
          <p:cNvPr id="4" name="Text Placeholder 3">
            <a:extLst>
              <a:ext uri="{FF2B5EF4-FFF2-40B4-BE49-F238E27FC236}">
                <a16:creationId xmlns:a16="http://schemas.microsoft.com/office/drawing/2014/main" id="{D18462EC-5E06-2616-7583-037C1624392B}"/>
              </a:ext>
            </a:extLst>
          </p:cNvPr>
          <p:cNvSpPr>
            <a:spLocks noGrp="1"/>
          </p:cNvSpPr>
          <p:nvPr>
            <p:ph type="body" sz="quarter" idx="14"/>
          </p:nvPr>
        </p:nvSpPr>
        <p:spPr>
          <a:xfrm>
            <a:off x="9250017" y="1013969"/>
            <a:ext cx="1626531" cy="601840"/>
          </a:xfrm>
        </p:spPr>
        <p:txBody>
          <a:bodyPr>
            <a:normAutofit/>
          </a:bodyPr>
          <a:lstStyle/>
          <a:p>
            <a:r>
              <a:rPr lang="en-US" dirty="0"/>
              <a:t>2025</a:t>
            </a:r>
          </a:p>
        </p:txBody>
      </p:sp>
      <p:pic>
        <p:nvPicPr>
          <p:cNvPr id="9" name="Picture 6" descr="C:\Users\usman.waheed\Desktop\vulogo.jpg">
            <a:extLst>
              <a:ext uri="{FF2B5EF4-FFF2-40B4-BE49-F238E27FC236}">
                <a16:creationId xmlns:a16="http://schemas.microsoft.com/office/drawing/2014/main" id="{1BEAEA5A-F595-4935-C205-372184F57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03" y="152135"/>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88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65F2-37C8-E276-1FC7-5006159E2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8B1F0-FF4E-8E8C-D882-B8739F7DEB1E}"/>
              </a:ext>
            </a:extLst>
          </p:cNvPr>
          <p:cNvSpPr>
            <a:spLocks noGrp="1"/>
          </p:cNvSpPr>
          <p:nvPr>
            <p:ph type="title"/>
          </p:nvPr>
        </p:nvSpPr>
        <p:spPr>
          <a:xfrm>
            <a:off x="802303" y="338997"/>
            <a:ext cx="10515600" cy="1325563"/>
          </a:xfrm>
        </p:spPr>
        <p:txBody>
          <a:bodyPr/>
          <a:lstStyle/>
          <a:p>
            <a:r>
              <a:rPr lang="en-US" dirty="0"/>
              <a:t>Sequence Diagrams:</a:t>
            </a:r>
          </a:p>
        </p:txBody>
      </p:sp>
      <p:sp>
        <p:nvSpPr>
          <p:cNvPr id="3" name="Footer Placeholder 2">
            <a:extLst>
              <a:ext uri="{FF2B5EF4-FFF2-40B4-BE49-F238E27FC236}">
                <a16:creationId xmlns:a16="http://schemas.microsoft.com/office/drawing/2014/main" id="{C99F0F56-4D56-8D05-C815-3E0D832CB020}"/>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256F5A73-114B-7AA6-D7E6-347812EFE148}"/>
              </a:ext>
            </a:extLst>
          </p:cNvPr>
          <p:cNvSpPr>
            <a:spLocks noGrp="1"/>
          </p:cNvSpPr>
          <p:nvPr>
            <p:ph type="sldNum" sz="quarter" idx="12"/>
          </p:nvPr>
        </p:nvSpPr>
        <p:spPr/>
        <p:txBody>
          <a:bodyPr/>
          <a:lstStyle/>
          <a:p>
            <a:fld id="{95CBEC59-7FF9-4688-98DF-89832A0C9025}" type="slidenum">
              <a:rPr lang="en-US" smtClean="0"/>
              <a:t>20</a:t>
            </a:fld>
            <a:endParaRPr lang="en-US" dirty="0"/>
          </a:p>
        </p:txBody>
      </p:sp>
      <p:sp>
        <p:nvSpPr>
          <p:cNvPr id="5" name="Text Placeholder 4">
            <a:extLst>
              <a:ext uri="{FF2B5EF4-FFF2-40B4-BE49-F238E27FC236}">
                <a16:creationId xmlns:a16="http://schemas.microsoft.com/office/drawing/2014/main" id="{ECBFCC21-5A42-1CED-104C-6B1F95A1B897}"/>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7BC4B466-C131-5D3D-857F-28100367C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BDEBFE10-A3D9-41E4-78C3-29C60B6C5FBA}"/>
              </a:ext>
            </a:extLst>
          </p:cNvPr>
          <p:cNvSpPr txBox="1">
            <a:spLocks/>
          </p:cNvSpPr>
          <p:nvPr/>
        </p:nvSpPr>
        <p:spPr>
          <a:xfrm>
            <a:off x="4504966" y="1266745"/>
            <a:ext cx="3492622" cy="5608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Student Role Diagram</a:t>
            </a:r>
          </a:p>
        </p:txBody>
      </p:sp>
      <p:pic>
        <p:nvPicPr>
          <p:cNvPr id="8" name="Picture 7">
            <a:extLst>
              <a:ext uri="{FF2B5EF4-FFF2-40B4-BE49-F238E27FC236}">
                <a16:creationId xmlns:a16="http://schemas.microsoft.com/office/drawing/2014/main" id="{59353A60-3A9B-36BF-4499-93DEBA396FD0}"/>
              </a:ext>
            </a:extLst>
          </p:cNvPr>
          <p:cNvPicPr>
            <a:picLocks noChangeAspect="1"/>
          </p:cNvPicPr>
          <p:nvPr/>
        </p:nvPicPr>
        <p:blipFill>
          <a:blip r:embed="rId3" cstate="print">
            <a:extLst>
              <a:ext uri="{28A0092B-C50C-407E-A947-70E740481C1C}">
                <a14:useLocalDpi xmlns:a14="http://schemas.microsoft.com/office/drawing/2010/main" val="0"/>
              </a:ext>
            </a:extLst>
          </a:blip>
          <a:srcRect t="50000"/>
          <a:stretch/>
        </p:blipFill>
        <p:spPr>
          <a:xfrm>
            <a:off x="2940288" y="1827579"/>
            <a:ext cx="6621978" cy="4286275"/>
          </a:xfrm>
          <a:prstGeom prst="rect">
            <a:avLst/>
          </a:prstGeom>
        </p:spPr>
      </p:pic>
    </p:spTree>
    <p:extLst>
      <p:ext uri="{BB962C8B-B14F-4D97-AF65-F5344CB8AC3E}">
        <p14:creationId xmlns:p14="http://schemas.microsoft.com/office/powerpoint/2010/main" val="2580854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BA3CB-7E3D-E448-52A6-8FA2C473A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0B22DC-B3DB-F873-2AB9-244F3C377743}"/>
              </a:ext>
            </a:extLst>
          </p:cNvPr>
          <p:cNvSpPr>
            <a:spLocks noGrp="1"/>
          </p:cNvSpPr>
          <p:nvPr>
            <p:ph type="title"/>
          </p:nvPr>
        </p:nvSpPr>
        <p:spPr>
          <a:xfrm>
            <a:off x="802303" y="338997"/>
            <a:ext cx="10515600" cy="1325563"/>
          </a:xfrm>
        </p:spPr>
        <p:txBody>
          <a:bodyPr/>
          <a:lstStyle/>
          <a:p>
            <a:r>
              <a:rPr lang="en-US" dirty="0"/>
              <a:t>Logical Model / Class Diagram</a:t>
            </a:r>
          </a:p>
        </p:txBody>
      </p:sp>
      <p:sp>
        <p:nvSpPr>
          <p:cNvPr id="3" name="Footer Placeholder 2">
            <a:extLst>
              <a:ext uri="{FF2B5EF4-FFF2-40B4-BE49-F238E27FC236}">
                <a16:creationId xmlns:a16="http://schemas.microsoft.com/office/drawing/2014/main" id="{F1FA9409-9B30-41E1-D065-F2254FD0207C}"/>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4BC2BEB7-65FD-F159-22B2-EF6F5044C340}"/>
              </a:ext>
            </a:extLst>
          </p:cNvPr>
          <p:cNvSpPr>
            <a:spLocks noGrp="1"/>
          </p:cNvSpPr>
          <p:nvPr>
            <p:ph type="sldNum" sz="quarter" idx="12"/>
          </p:nvPr>
        </p:nvSpPr>
        <p:spPr/>
        <p:txBody>
          <a:bodyPr/>
          <a:lstStyle/>
          <a:p>
            <a:fld id="{95CBEC59-7FF9-4688-98DF-89832A0C9025}" type="slidenum">
              <a:rPr lang="en-US" smtClean="0"/>
              <a:t>21</a:t>
            </a:fld>
            <a:endParaRPr lang="en-US" dirty="0"/>
          </a:p>
        </p:txBody>
      </p:sp>
      <p:sp>
        <p:nvSpPr>
          <p:cNvPr id="5" name="Text Placeholder 4">
            <a:extLst>
              <a:ext uri="{FF2B5EF4-FFF2-40B4-BE49-F238E27FC236}">
                <a16:creationId xmlns:a16="http://schemas.microsoft.com/office/drawing/2014/main" id="{8F1313B1-8090-D952-2EA6-A072717E94AD}"/>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D22EFDA9-0F4E-8B00-4C73-9F9366621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BCBC6DDF-2A37-6AF5-1DA8-41E77D65FA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357562" y="1367235"/>
            <a:ext cx="5476875" cy="4874895"/>
          </a:xfrm>
          <a:prstGeom prst="rect">
            <a:avLst/>
          </a:prstGeom>
          <a:noFill/>
        </p:spPr>
      </p:pic>
    </p:spTree>
    <p:extLst>
      <p:ext uri="{BB962C8B-B14F-4D97-AF65-F5344CB8AC3E}">
        <p14:creationId xmlns:p14="http://schemas.microsoft.com/office/powerpoint/2010/main" val="3974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EDF39-2044-4283-2D7C-1175778B4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0DD097-8AE6-60EF-EC52-7DE036678BEC}"/>
              </a:ext>
            </a:extLst>
          </p:cNvPr>
          <p:cNvSpPr>
            <a:spLocks noGrp="1"/>
          </p:cNvSpPr>
          <p:nvPr>
            <p:ph type="title"/>
          </p:nvPr>
        </p:nvSpPr>
        <p:spPr>
          <a:xfrm>
            <a:off x="802303" y="338997"/>
            <a:ext cx="10515600" cy="1325563"/>
          </a:xfrm>
        </p:spPr>
        <p:txBody>
          <a:bodyPr/>
          <a:lstStyle/>
          <a:p>
            <a:r>
              <a:rPr lang="en-US" dirty="0"/>
              <a:t>ERD – Entity Relationship Diagram</a:t>
            </a:r>
          </a:p>
        </p:txBody>
      </p:sp>
      <p:sp>
        <p:nvSpPr>
          <p:cNvPr id="3" name="Footer Placeholder 2">
            <a:extLst>
              <a:ext uri="{FF2B5EF4-FFF2-40B4-BE49-F238E27FC236}">
                <a16:creationId xmlns:a16="http://schemas.microsoft.com/office/drawing/2014/main" id="{5DFED90A-23AC-14AC-5134-CC9E383F8639}"/>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7CECD5EF-D511-9FB1-D3F3-05AA178E53FD}"/>
              </a:ext>
            </a:extLst>
          </p:cNvPr>
          <p:cNvSpPr>
            <a:spLocks noGrp="1"/>
          </p:cNvSpPr>
          <p:nvPr>
            <p:ph type="sldNum" sz="quarter" idx="12"/>
          </p:nvPr>
        </p:nvSpPr>
        <p:spPr/>
        <p:txBody>
          <a:bodyPr/>
          <a:lstStyle/>
          <a:p>
            <a:fld id="{95CBEC59-7FF9-4688-98DF-89832A0C9025}" type="slidenum">
              <a:rPr lang="en-US" smtClean="0"/>
              <a:t>22</a:t>
            </a:fld>
            <a:endParaRPr lang="en-US" dirty="0"/>
          </a:p>
        </p:txBody>
      </p:sp>
      <p:sp>
        <p:nvSpPr>
          <p:cNvPr id="5" name="Text Placeholder 4">
            <a:extLst>
              <a:ext uri="{FF2B5EF4-FFF2-40B4-BE49-F238E27FC236}">
                <a16:creationId xmlns:a16="http://schemas.microsoft.com/office/drawing/2014/main" id="{E1160664-9CF8-885D-973A-DC18184376AA}"/>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0268BFA0-F971-831C-6A28-DEF712E52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7688F39-9FB7-59A8-93CE-D12C34968D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705028" y="1446942"/>
            <a:ext cx="6710149" cy="4740596"/>
          </a:xfrm>
          <a:prstGeom prst="rect">
            <a:avLst/>
          </a:prstGeom>
          <a:noFill/>
          <a:ln>
            <a:noFill/>
          </a:ln>
        </p:spPr>
      </p:pic>
    </p:spTree>
    <p:extLst>
      <p:ext uri="{BB962C8B-B14F-4D97-AF65-F5344CB8AC3E}">
        <p14:creationId xmlns:p14="http://schemas.microsoft.com/office/powerpoint/2010/main" val="4201795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FCDF1-FE89-DA87-21B4-C9619DEE3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B9B31-DC1C-FE0B-C99D-95C25A7EFAF0}"/>
              </a:ext>
            </a:extLst>
          </p:cNvPr>
          <p:cNvSpPr>
            <a:spLocks noGrp="1"/>
          </p:cNvSpPr>
          <p:nvPr>
            <p:ph type="title"/>
          </p:nvPr>
        </p:nvSpPr>
        <p:spPr>
          <a:xfrm>
            <a:off x="838200" y="39213"/>
            <a:ext cx="10515600" cy="1325563"/>
          </a:xfrm>
        </p:spPr>
        <p:txBody>
          <a:bodyPr/>
          <a:lstStyle/>
          <a:p>
            <a:r>
              <a:rPr lang="en-US" dirty="0"/>
              <a:t>Database Design</a:t>
            </a:r>
          </a:p>
        </p:txBody>
      </p:sp>
      <p:sp>
        <p:nvSpPr>
          <p:cNvPr id="3" name="Footer Placeholder 2">
            <a:extLst>
              <a:ext uri="{FF2B5EF4-FFF2-40B4-BE49-F238E27FC236}">
                <a16:creationId xmlns:a16="http://schemas.microsoft.com/office/drawing/2014/main" id="{15D958D9-59F7-937D-AC24-7B021033B6AF}"/>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1585D40F-C156-6DD8-E360-77A56F4C9744}"/>
              </a:ext>
            </a:extLst>
          </p:cNvPr>
          <p:cNvSpPr>
            <a:spLocks noGrp="1"/>
          </p:cNvSpPr>
          <p:nvPr>
            <p:ph type="sldNum" sz="quarter" idx="12"/>
          </p:nvPr>
        </p:nvSpPr>
        <p:spPr/>
        <p:txBody>
          <a:bodyPr/>
          <a:lstStyle/>
          <a:p>
            <a:fld id="{95CBEC59-7FF9-4688-98DF-89832A0C9025}" type="slidenum">
              <a:rPr lang="en-US" smtClean="0"/>
              <a:t>23</a:t>
            </a:fld>
            <a:endParaRPr lang="en-US" dirty="0"/>
          </a:p>
        </p:txBody>
      </p:sp>
      <p:sp>
        <p:nvSpPr>
          <p:cNvPr id="5" name="Text Placeholder 4">
            <a:extLst>
              <a:ext uri="{FF2B5EF4-FFF2-40B4-BE49-F238E27FC236}">
                <a16:creationId xmlns:a16="http://schemas.microsoft.com/office/drawing/2014/main" id="{45F3F3C2-731C-6D32-A934-70E43ECA6DE2}"/>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BBC1E58C-388C-7437-EFAA-087982FF3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73DDFFD1-8891-C622-6CDC-341A4B78E7DC}"/>
              </a:ext>
            </a:extLst>
          </p:cNvPr>
          <p:cNvPicPr>
            <a:picLocks noChangeAspect="1"/>
          </p:cNvPicPr>
          <p:nvPr/>
        </p:nvPicPr>
        <p:blipFill>
          <a:blip r:embed="rId3"/>
          <a:srcRect t="8159" b="4452"/>
          <a:stretch/>
        </p:blipFill>
        <p:spPr>
          <a:xfrm>
            <a:off x="2269430" y="1070690"/>
            <a:ext cx="7653140" cy="5116343"/>
          </a:xfrm>
          <a:prstGeom prst="rect">
            <a:avLst/>
          </a:prstGeom>
        </p:spPr>
      </p:pic>
    </p:spTree>
    <p:extLst>
      <p:ext uri="{BB962C8B-B14F-4D97-AF65-F5344CB8AC3E}">
        <p14:creationId xmlns:p14="http://schemas.microsoft.com/office/powerpoint/2010/main" val="2193263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121E9-0DD6-8AD9-8B11-5A3AED93DA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9FAE7-C88D-2085-BA5E-47889C1ACC06}"/>
              </a:ext>
            </a:extLst>
          </p:cNvPr>
          <p:cNvSpPr>
            <a:spLocks noGrp="1"/>
          </p:cNvSpPr>
          <p:nvPr>
            <p:ph type="title"/>
          </p:nvPr>
        </p:nvSpPr>
        <p:spPr>
          <a:xfrm>
            <a:off x="802303" y="338997"/>
            <a:ext cx="10515600" cy="1325563"/>
          </a:xfrm>
        </p:spPr>
        <p:txBody>
          <a:bodyPr/>
          <a:lstStyle/>
          <a:p>
            <a:r>
              <a:rPr lang="en-US" dirty="0"/>
              <a:t>User-Interfaces</a:t>
            </a:r>
          </a:p>
        </p:txBody>
      </p:sp>
      <p:sp>
        <p:nvSpPr>
          <p:cNvPr id="3" name="Footer Placeholder 2">
            <a:extLst>
              <a:ext uri="{FF2B5EF4-FFF2-40B4-BE49-F238E27FC236}">
                <a16:creationId xmlns:a16="http://schemas.microsoft.com/office/drawing/2014/main" id="{21468095-565C-508D-BF23-7F5864E57DA6}"/>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1A2CFB17-E054-F1C7-91F1-230154F49A97}"/>
              </a:ext>
            </a:extLst>
          </p:cNvPr>
          <p:cNvSpPr>
            <a:spLocks noGrp="1"/>
          </p:cNvSpPr>
          <p:nvPr>
            <p:ph type="sldNum" sz="quarter" idx="12"/>
          </p:nvPr>
        </p:nvSpPr>
        <p:spPr/>
        <p:txBody>
          <a:bodyPr/>
          <a:lstStyle/>
          <a:p>
            <a:fld id="{95CBEC59-7FF9-4688-98DF-89832A0C9025}" type="slidenum">
              <a:rPr lang="en-US" smtClean="0"/>
              <a:t>24</a:t>
            </a:fld>
            <a:endParaRPr lang="en-US" dirty="0"/>
          </a:p>
        </p:txBody>
      </p:sp>
      <p:sp>
        <p:nvSpPr>
          <p:cNvPr id="5" name="Text Placeholder 4">
            <a:extLst>
              <a:ext uri="{FF2B5EF4-FFF2-40B4-BE49-F238E27FC236}">
                <a16:creationId xmlns:a16="http://schemas.microsoft.com/office/drawing/2014/main" id="{8F5C9D43-6278-B0F7-D6CD-98907EA61C3C}"/>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15F401D1-3232-2333-DB44-E38B7DF70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E5291553-3703-18A3-59D2-52BCFC3D4507}"/>
              </a:ext>
            </a:extLst>
          </p:cNvPr>
          <p:cNvSpPr txBox="1">
            <a:spLocks/>
          </p:cNvSpPr>
          <p:nvPr/>
        </p:nvSpPr>
        <p:spPr>
          <a:xfrm>
            <a:off x="2714555" y="1384143"/>
            <a:ext cx="6691095" cy="5608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Global Header for Guest &amp; Logged Out Users</a:t>
            </a:r>
          </a:p>
        </p:txBody>
      </p:sp>
      <p:pic>
        <p:nvPicPr>
          <p:cNvPr id="10" name="Picture 9">
            <a:extLst>
              <a:ext uri="{FF2B5EF4-FFF2-40B4-BE49-F238E27FC236}">
                <a16:creationId xmlns:a16="http://schemas.microsoft.com/office/drawing/2014/main" id="{EA4F376D-83BE-9733-24B7-8C007C78E07E}"/>
              </a:ext>
            </a:extLst>
          </p:cNvPr>
          <p:cNvPicPr>
            <a:picLocks noChangeAspect="1"/>
          </p:cNvPicPr>
          <p:nvPr/>
        </p:nvPicPr>
        <p:blipFill>
          <a:blip r:embed="rId3"/>
          <a:stretch>
            <a:fillRect/>
          </a:stretch>
        </p:blipFill>
        <p:spPr>
          <a:xfrm>
            <a:off x="0" y="2020123"/>
            <a:ext cx="12192000" cy="659271"/>
          </a:xfrm>
          <a:prstGeom prst="rect">
            <a:avLst/>
          </a:prstGeom>
        </p:spPr>
      </p:pic>
      <p:sp>
        <p:nvSpPr>
          <p:cNvPr id="11" name="Text Placeholder 6">
            <a:extLst>
              <a:ext uri="{FF2B5EF4-FFF2-40B4-BE49-F238E27FC236}">
                <a16:creationId xmlns:a16="http://schemas.microsoft.com/office/drawing/2014/main" id="{B1B5FB5D-1D40-2B7C-B2D8-CB38258A1BBF}"/>
              </a:ext>
            </a:extLst>
          </p:cNvPr>
          <p:cNvSpPr txBox="1">
            <a:spLocks/>
          </p:cNvSpPr>
          <p:nvPr/>
        </p:nvSpPr>
        <p:spPr>
          <a:xfrm>
            <a:off x="2750452" y="2908491"/>
            <a:ext cx="6691095" cy="5608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Role Based Header for Logged in Users</a:t>
            </a:r>
          </a:p>
        </p:txBody>
      </p:sp>
      <p:pic>
        <p:nvPicPr>
          <p:cNvPr id="13" name="Picture 12">
            <a:extLst>
              <a:ext uri="{FF2B5EF4-FFF2-40B4-BE49-F238E27FC236}">
                <a16:creationId xmlns:a16="http://schemas.microsoft.com/office/drawing/2014/main" id="{8AEAB1E4-9EC9-168D-CBB7-C8731A13DA8E}"/>
              </a:ext>
            </a:extLst>
          </p:cNvPr>
          <p:cNvPicPr>
            <a:picLocks noChangeAspect="1"/>
          </p:cNvPicPr>
          <p:nvPr/>
        </p:nvPicPr>
        <p:blipFill>
          <a:blip r:embed="rId4"/>
          <a:stretch>
            <a:fillRect/>
          </a:stretch>
        </p:blipFill>
        <p:spPr>
          <a:xfrm>
            <a:off x="-1" y="3533291"/>
            <a:ext cx="12192000" cy="1035338"/>
          </a:xfrm>
          <a:prstGeom prst="rect">
            <a:avLst/>
          </a:prstGeom>
        </p:spPr>
      </p:pic>
    </p:spTree>
    <p:extLst>
      <p:ext uri="{BB962C8B-B14F-4D97-AF65-F5344CB8AC3E}">
        <p14:creationId xmlns:p14="http://schemas.microsoft.com/office/powerpoint/2010/main" val="3253254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C0D5-E685-40ED-8450-65A28FB4E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E2844-CCBA-5F6F-1323-1E28BA4463E2}"/>
              </a:ext>
            </a:extLst>
          </p:cNvPr>
          <p:cNvSpPr>
            <a:spLocks noGrp="1"/>
          </p:cNvSpPr>
          <p:nvPr>
            <p:ph type="title"/>
          </p:nvPr>
        </p:nvSpPr>
        <p:spPr>
          <a:xfrm>
            <a:off x="802303" y="338997"/>
            <a:ext cx="10515600" cy="1325563"/>
          </a:xfrm>
        </p:spPr>
        <p:txBody>
          <a:bodyPr/>
          <a:lstStyle/>
          <a:p>
            <a:r>
              <a:rPr lang="en-US" dirty="0"/>
              <a:t>User-Interfaces</a:t>
            </a:r>
          </a:p>
        </p:txBody>
      </p:sp>
      <p:sp>
        <p:nvSpPr>
          <p:cNvPr id="3" name="Footer Placeholder 2">
            <a:extLst>
              <a:ext uri="{FF2B5EF4-FFF2-40B4-BE49-F238E27FC236}">
                <a16:creationId xmlns:a16="http://schemas.microsoft.com/office/drawing/2014/main" id="{5B76B0DC-A134-5725-C166-1DCB459EC810}"/>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6E337B18-D89F-6C18-C5AC-8BC2488EA100}"/>
              </a:ext>
            </a:extLst>
          </p:cNvPr>
          <p:cNvSpPr>
            <a:spLocks noGrp="1"/>
          </p:cNvSpPr>
          <p:nvPr>
            <p:ph type="sldNum" sz="quarter" idx="12"/>
          </p:nvPr>
        </p:nvSpPr>
        <p:spPr/>
        <p:txBody>
          <a:bodyPr/>
          <a:lstStyle/>
          <a:p>
            <a:fld id="{95CBEC59-7FF9-4688-98DF-89832A0C9025}" type="slidenum">
              <a:rPr lang="en-US" smtClean="0"/>
              <a:t>25</a:t>
            </a:fld>
            <a:endParaRPr lang="en-US" dirty="0"/>
          </a:p>
        </p:txBody>
      </p:sp>
      <p:sp>
        <p:nvSpPr>
          <p:cNvPr id="5" name="Text Placeholder 4">
            <a:extLst>
              <a:ext uri="{FF2B5EF4-FFF2-40B4-BE49-F238E27FC236}">
                <a16:creationId xmlns:a16="http://schemas.microsoft.com/office/drawing/2014/main" id="{46BDC770-3AD8-FE4F-9438-E22239B92ECB}"/>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50ED9EF6-891C-8CBA-1C53-24693BB4A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ED77CBD6-2F41-32E6-7935-4EA316633337}"/>
              </a:ext>
            </a:extLst>
          </p:cNvPr>
          <p:cNvSpPr txBox="1">
            <a:spLocks/>
          </p:cNvSpPr>
          <p:nvPr/>
        </p:nvSpPr>
        <p:spPr>
          <a:xfrm>
            <a:off x="518954" y="1290589"/>
            <a:ext cx="3448509" cy="5608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Main GUI Home page</a:t>
            </a:r>
          </a:p>
        </p:txBody>
      </p:sp>
      <p:pic>
        <p:nvPicPr>
          <p:cNvPr id="14" name="Picture 13">
            <a:extLst>
              <a:ext uri="{FF2B5EF4-FFF2-40B4-BE49-F238E27FC236}">
                <a16:creationId xmlns:a16="http://schemas.microsoft.com/office/drawing/2014/main" id="{F77B650E-ABB2-46A2-F11B-ACD21AB77900}"/>
              </a:ext>
            </a:extLst>
          </p:cNvPr>
          <p:cNvPicPr>
            <a:picLocks noChangeAspect="1"/>
          </p:cNvPicPr>
          <p:nvPr/>
        </p:nvPicPr>
        <p:blipFill>
          <a:blip r:embed="rId3"/>
          <a:stretch>
            <a:fillRect/>
          </a:stretch>
        </p:blipFill>
        <p:spPr>
          <a:xfrm>
            <a:off x="5819192" y="0"/>
            <a:ext cx="6372808" cy="6858000"/>
          </a:xfrm>
          <a:prstGeom prst="rect">
            <a:avLst/>
          </a:prstGeom>
        </p:spPr>
      </p:pic>
      <p:grpSp>
        <p:nvGrpSpPr>
          <p:cNvPr id="22" name="Group 21">
            <a:extLst>
              <a:ext uri="{FF2B5EF4-FFF2-40B4-BE49-F238E27FC236}">
                <a16:creationId xmlns:a16="http://schemas.microsoft.com/office/drawing/2014/main" id="{E85BE67F-0EA1-6A2A-2F36-F37A3F515BE3}"/>
              </a:ext>
            </a:extLst>
          </p:cNvPr>
          <p:cNvGrpSpPr/>
          <p:nvPr/>
        </p:nvGrpSpPr>
        <p:grpSpPr>
          <a:xfrm>
            <a:off x="1146413" y="897084"/>
            <a:ext cx="4672779" cy="1905931"/>
            <a:chOff x="1146413" y="897084"/>
            <a:chExt cx="4672779" cy="1905931"/>
          </a:xfrm>
        </p:grpSpPr>
        <p:cxnSp>
          <p:nvCxnSpPr>
            <p:cNvPr id="18" name="Straight Arrow Connector 17">
              <a:extLst>
                <a:ext uri="{FF2B5EF4-FFF2-40B4-BE49-F238E27FC236}">
                  <a16:creationId xmlns:a16="http://schemas.microsoft.com/office/drawing/2014/main" id="{606513C5-5E05-0DB1-9A17-459753CD5175}"/>
                </a:ext>
              </a:extLst>
            </p:cNvPr>
            <p:cNvCxnSpPr>
              <a:cxnSpLocks/>
              <a:stCxn id="20" idx="3"/>
            </p:cNvCxnSpPr>
            <p:nvPr/>
          </p:nvCxnSpPr>
          <p:spPr>
            <a:xfrm flipV="1">
              <a:off x="4250812" y="897084"/>
              <a:ext cx="1568380" cy="1448731"/>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F8DC7869-1207-988B-37F9-48FA6467CF23}"/>
                </a:ext>
              </a:extLst>
            </p:cNvPr>
            <p:cNvSpPr/>
            <p:nvPr/>
          </p:nvSpPr>
          <p:spPr>
            <a:xfrm>
              <a:off x="1146413" y="1888615"/>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Hero Section of Page</a:t>
              </a:r>
            </a:p>
          </p:txBody>
        </p:sp>
      </p:grpSp>
      <p:cxnSp>
        <p:nvCxnSpPr>
          <p:cNvPr id="24" name="Straight Arrow Connector 23">
            <a:extLst>
              <a:ext uri="{FF2B5EF4-FFF2-40B4-BE49-F238E27FC236}">
                <a16:creationId xmlns:a16="http://schemas.microsoft.com/office/drawing/2014/main" id="{23F8D666-DDFA-DFAF-C14B-205327CAACBC}"/>
              </a:ext>
            </a:extLst>
          </p:cNvPr>
          <p:cNvCxnSpPr>
            <a:cxnSpLocks/>
            <a:stCxn id="25" idx="3"/>
          </p:cNvCxnSpPr>
          <p:nvPr/>
        </p:nvCxnSpPr>
        <p:spPr>
          <a:xfrm flipV="1">
            <a:off x="4237164" y="2656091"/>
            <a:ext cx="1582028" cy="817303"/>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16B23374-A7FA-E6F8-E8B7-2BC8BDE95C2A}"/>
              </a:ext>
            </a:extLst>
          </p:cNvPr>
          <p:cNvSpPr/>
          <p:nvPr/>
        </p:nvSpPr>
        <p:spPr>
          <a:xfrm>
            <a:off x="1132765" y="3016194"/>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Platform Features Cards</a:t>
            </a:r>
          </a:p>
        </p:txBody>
      </p:sp>
      <p:cxnSp>
        <p:nvCxnSpPr>
          <p:cNvPr id="27" name="Straight Arrow Connector 26">
            <a:extLst>
              <a:ext uri="{FF2B5EF4-FFF2-40B4-BE49-F238E27FC236}">
                <a16:creationId xmlns:a16="http://schemas.microsoft.com/office/drawing/2014/main" id="{D0122FA9-8BBA-F243-53B1-11C288EBCF8A}"/>
              </a:ext>
            </a:extLst>
          </p:cNvPr>
          <p:cNvCxnSpPr>
            <a:cxnSpLocks/>
            <a:stCxn id="28" idx="3"/>
          </p:cNvCxnSpPr>
          <p:nvPr/>
        </p:nvCxnSpPr>
        <p:spPr>
          <a:xfrm flipV="1">
            <a:off x="4250812" y="4408227"/>
            <a:ext cx="1568380" cy="180725"/>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8" name="Rectangle 27">
            <a:extLst>
              <a:ext uri="{FF2B5EF4-FFF2-40B4-BE49-F238E27FC236}">
                <a16:creationId xmlns:a16="http://schemas.microsoft.com/office/drawing/2014/main" id="{2FB10F63-EF1B-32E4-A70C-36E153DF8807}"/>
              </a:ext>
            </a:extLst>
          </p:cNvPr>
          <p:cNvSpPr/>
          <p:nvPr/>
        </p:nvSpPr>
        <p:spPr>
          <a:xfrm>
            <a:off x="1146413" y="4131752"/>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Published Courses Real time Shows Here</a:t>
            </a:r>
          </a:p>
        </p:txBody>
      </p:sp>
      <p:cxnSp>
        <p:nvCxnSpPr>
          <p:cNvPr id="32" name="Straight Arrow Connector 31">
            <a:extLst>
              <a:ext uri="{FF2B5EF4-FFF2-40B4-BE49-F238E27FC236}">
                <a16:creationId xmlns:a16="http://schemas.microsoft.com/office/drawing/2014/main" id="{A0C59311-0F85-E813-D261-AB6F884FFDB0}"/>
              </a:ext>
            </a:extLst>
          </p:cNvPr>
          <p:cNvCxnSpPr>
            <a:cxnSpLocks/>
            <a:stCxn id="33" idx="3"/>
          </p:cNvCxnSpPr>
          <p:nvPr/>
        </p:nvCxnSpPr>
        <p:spPr>
          <a:xfrm>
            <a:off x="4233128" y="5712381"/>
            <a:ext cx="1582028" cy="1015965"/>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33" name="Rectangle 32">
            <a:extLst>
              <a:ext uri="{FF2B5EF4-FFF2-40B4-BE49-F238E27FC236}">
                <a16:creationId xmlns:a16="http://schemas.microsoft.com/office/drawing/2014/main" id="{D47423F7-E16B-6EA4-7FD9-072F5A254C02}"/>
              </a:ext>
            </a:extLst>
          </p:cNvPr>
          <p:cNvSpPr/>
          <p:nvPr/>
        </p:nvSpPr>
        <p:spPr>
          <a:xfrm>
            <a:off x="1128729" y="5255181"/>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Footer Section</a:t>
            </a:r>
          </a:p>
        </p:txBody>
      </p:sp>
    </p:spTree>
    <p:extLst>
      <p:ext uri="{BB962C8B-B14F-4D97-AF65-F5344CB8AC3E}">
        <p14:creationId xmlns:p14="http://schemas.microsoft.com/office/powerpoint/2010/main" val="1961237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FB50F-48F3-9CCF-EB2B-FE5DAABE8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E4D1E-5366-3E55-64C1-7109DCF9FEB5}"/>
              </a:ext>
            </a:extLst>
          </p:cNvPr>
          <p:cNvSpPr>
            <a:spLocks noGrp="1"/>
          </p:cNvSpPr>
          <p:nvPr>
            <p:ph type="title"/>
          </p:nvPr>
        </p:nvSpPr>
        <p:spPr>
          <a:xfrm>
            <a:off x="802303" y="338997"/>
            <a:ext cx="10515600" cy="1325563"/>
          </a:xfrm>
        </p:spPr>
        <p:txBody>
          <a:bodyPr/>
          <a:lstStyle/>
          <a:p>
            <a:r>
              <a:rPr lang="en-US" dirty="0"/>
              <a:t>User-Interfaces</a:t>
            </a:r>
          </a:p>
        </p:txBody>
      </p:sp>
      <p:sp>
        <p:nvSpPr>
          <p:cNvPr id="3" name="Footer Placeholder 2">
            <a:extLst>
              <a:ext uri="{FF2B5EF4-FFF2-40B4-BE49-F238E27FC236}">
                <a16:creationId xmlns:a16="http://schemas.microsoft.com/office/drawing/2014/main" id="{56F3CB4E-9E9E-7F59-FD52-1F9CAFF2CE64}"/>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07FC0EE0-8CA0-C74B-7369-BAC22359F6D2}"/>
              </a:ext>
            </a:extLst>
          </p:cNvPr>
          <p:cNvSpPr>
            <a:spLocks noGrp="1"/>
          </p:cNvSpPr>
          <p:nvPr>
            <p:ph type="sldNum" sz="quarter" idx="12"/>
          </p:nvPr>
        </p:nvSpPr>
        <p:spPr/>
        <p:txBody>
          <a:bodyPr/>
          <a:lstStyle/>
          <a:p>
            <a:fld id="{95CBEC59-7FF9-4688-98DF-89832A0C9025}" type="slidenum">
              <a:rPr lang="en-US" smtClean="0"/>
              <a:t>26</a:t>
            </a:fld>
            <a:endParaRPr lang="en-US" dirty="0"/>
          </a:p>
        </p:txBody>
      </p:sp>
      <p:sp>
        <p:nvSpPr>
          <p:cNvPr id="5" name="Text Placeholder 4">
            <a:extLst>
              <a:ext uri="{FF2B5EF4-FFF2-40B4-BE49-F238E27FC236}">
                <a16:creationId xmlns:a16="http://schemas.microsoft.com/office/drawing/2014/main" id="{B68573FF-3CD4-2FEB-FE4C-2127471DDD83}"/>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670C1308-2362-0C8E-4BDE-C61C9F55A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09974CF3-318E-3E8C-C072-4C1300459E04}"/>
              </a:ext>
            </a:extLst>
          </p:cNvPr>
          <p:cNvSpPr txBox="1">
            <a:spLocks/>
          </p:cNvSpPr>
          <p:nvPr/>
        </p:nvSpPr>
        <p:spPr>
          <a:xfrm>
            <a:off x="518954" y="1290589"/>
            <a:ext cx="3448509" cy="5608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GUI of Courses Page</a:t>
            </a:r>
          </a:p>
        </p:txBody>
      </p:sp>
      <p:cxnSp>
        <p:nvCxnSpPr>
          <p:cNvPr id="18" name="Straight Arrow Connector 17">
            <a:extLst>
              <a:ext uri="{FF2B5EF4-FFF2-40B4-BE49-F238E27FC236}">
                <a16:creationId xmlns:a16="http://schemas.microsoft.com/office/drawing/2014/main" id="{CECAC215-98EC-2CBE-CC57-3340DB17F827}"/>
              </a:ext>
            </a:extLst>
          </p:cNvPr>
          <p:cNvCxnSpPr>
            <a:cxnSpLocks/>
            <a:stCxn id="20" idx="3"/>
          </p:cNvCxnSpPr>
          <p:nvPr/>
        </p:nvCxnSpPr>
        <p:spPr>
          <a:xfrm flipV="1">
            <a:off x="4250812" y="1758962"/>
            <a:ext cx="1564344" cy="586853"/>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52DCFAF3-84FE-5DA3-4F95-E9561A37F63B}"/>
              </a:ext>
            </a:extLst>
          </p:cNvPr>
          <p:cNvSpPr/>
          <p:nvPr/>
        </p:nvSpPr>
        <p:spPr>
          <a:xfrm>
            <a:off x="1146413" y="1888615"/>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Courses by title, Price and Ratings</a:t>
            </a:r>
          </a:p>
        </p:txBody>
      </p:sp>
      <p:cxnSp>
        <p:nvCxnSpPr>
          <p:cNvPr id="24" name="Straight Arrow Connector 23">
            <a:extLst>
              <a:ext uri="{FF2B5EF4-FFF2-40B4-BE49-F238E27FC236}">
                <a16:creationId xmlns:a16="http://schemas.microsoft.com/office/drawing/2014/main" id="{A9E6D7E5-784A-0482-D630-E3CEECF3B27B}"/>
              </a:ext>
            </a:extLst>
          </p:cNvPr>
          <p:cNvCxnSpPr>
            <a:cxnSpLocks/>
            <a:stCxn id="25" idx="3"/>
          </p:cNvCxnSpPr>
          <p:nvPr/>
        </p:nvCxnSpPr>
        <p:spPr>
          <a:xfrm flipV="1">
            <a:off x="4237164" y="3269772"/>
            <a:ext cx="1564344" cy="203622"/>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4642CB0-77BC-47F3-B205-228DE32A6F69}"/>
              </a:ext>
            </a:extLst>
          </p:cNvPr>
          <p:cNvSpPr/>
          <p:nvPr/>
        </p:nvSpPr>
        <p:spPr>
          <a:xfrm>
            <a:off x="1132765" y="3016194"/>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Courses Shown here real time </a:t>
            </a:r>
          </a:p>
        </p:txBody>
      </p:sp>
      <p:cxnSp>
        <p:nvCxnSpPr>
          <p:cNvPr id="27" name="Straight Arrow Connector 26">
            <a:extLst>
              <a:ext uri="{FF2B5EF4-FFF2-40B4-BE49-F238E27FC236}">
                <a16:creationId xmlns:a16="http://schemas.microsoft.com/office/drawing/2014/main" id="{F29E9B71-2941-F01D-8FF6-A9FADD7301B4}"/>
              </a:ext>
            </a:extLst>
          </p:cNvPr>
          <p:cNvCxnSpPr>
            <a:cxnSpLocks/>
            <a:stCxn id="28" idx="3"/>
          </p:cNvCxnSpPr>
          <p:nvPr/>
        </p:nvCxnSpPr>
        <p:spPr>
          <a:xfrm>
            <a:off x="4250812" y="4588952"/>
            <a:ext cx="1582028" cy="1320529"/>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8" name="Rectangle 27">
            <a:extLst>
              <a:ext uri="{FF2B5EF4-FFF2-40B4-BE49-F238E27FC236}">
                <a16:creationId xmlns:a16="http://schemas.microsoft.com/office/drawing/2014/main" id="{4EC83235-DA69-19B0-7595-98F54E7338C9}"/>
              </a:ext>
            </a:extLst>
          </p:cNvPr>
          <p:cNvSpPr/>
          <p:nvPr/>
        </p:nvSpPr>
        <p:spPr>
          <a:xfrm>
            <a:off x="1146413" y="4131752"/>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Pagination will show-up here if more than 6 Courses available</a:t>
            </a:r>
          </a:p>
        </p:txBody>
      </p:sp>
      <p:cxnSp>
        <p:nvCxnSpPr>
          <p:cNvPr id="32" name="Straight Arrow Connector 31">
            <a:extLst>
              <a:ext uri="{FF2B5EF4-FFF2-40B4-BE49-F238E27FC236}">
                <a16:creationId xmlns:a16="http://schemas.microsoft.com/office/drawing/2014/main" id="{3C02DD2F-1EC2-89DF-A700-75CBF84F244A}"/>
              </a:ext>
            </a:extLst>
          </p:cNvPr>
          <p:cNvCxnSpPr>
            <a:cxnSpLocks/>
            <a:stCxn id="33" idx="3"/>
          </p:cNvCxnSpPr>
          <p:nvPr/>
        </p:nvCxnSpPr>
        <p:spPr>
          <a:xfrm>
            <a:off x="4233128" y="5712381"/>
            <a:ext cx="1582028" cy="1015965"/>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33" name="Rectangle 32">
            <a:extLst>
              <a:ext uri="{FF2B5EF4-FFF2-40B4-BE49-F238E27FC236}">
                <a16:creationId xmlns:a16="http://schemas.microsoft.com/office/drawing/2014/main" id="{85640100-DC64-1F62-CD30-D2A18F059188}"/>
              </a:ext>
            </a:extLst>
          </p:cNvPr>
          <p:cNvSpPr/>
          <p:nvPr/>
        </p:nvSpPr>
        <p:spPr>
          <a:xfrm>
            <a:off x="1128729" y="5255181"/>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Footer Section</a:t>
            </a:r>
          </a:p>
        </p:txBody>
      </p:sp>
      <p:pic>
        <p:nvPicPr>
          <p:cNvPr id="11" name="Picture 10">
            <a:extLst>
              <a:ext uri="{FF2B5EF4-FFF2-40B4-BE49-F238E27FC236}">
                <a16:creationId xmlns:a16="http://schemas.microsoft.com/office/drawing/2014/main" id="{5CAE2218-9741-916A-0F0E-36AD5E45B24F}"/>
              </a:ext>
            </a:extLst>
          </p:cNvPr>
          <p:cNvPicPr>
            <a:picLocks noChangeAspect="1"/>
          </p:cNvPicPr>
          <p:nvPr/>
        </p:nvPicPr>
        <p:blipFill>
          <a:blip r:embed="rId3"/>
          <a:stretch>
            <a:fillRect/>
          </a:stretch>
        </p:blipFill>
        <p:spPr>
          <a:xfrm>
            <a:off x="5815156" y="0"/>
            <a:ext cx="6376844" cy="6857999"/>
          </a:xfrm>
          <a:prstGeom prst="rect">
            <a:avLst/>
          </a:prstGeom>
        </p:spPr>
      </p:pic>
    </p:spTree>
    <p:extLst>
      <p:ext uri="{BB962C8B-B14F-4D97-AF65-F5344CB8AC3E}">
        <p14:creationId xmlns:p14="http://schemas.microsoft.com/office/powerpoint/2010/main" val="3607669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1AE62-6A9B-925B-BE3D-E122E31FB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4D167B-214D-0A5E-EC1F-DD92B9453455}"/>
              </a:ext>
            </a:extLst>
          </p:cNvPr>
          <p:cNvSpPr>
            <a:spLocks noGrp="1"/>
          </p:cNvSpPr>
          <p:nvPr>
            <p:ph type="title"/>
          </p:nvPr>
        </p:nvSpPr>
        <p:spPr>
          <a:xfrm>
            <a:off x="802303" y="338997"/>
            <a:ext cx="10515600" cy="1325563"/>
          </a:xfrm>
        </p:spPr>
        <p:txBody>
          <a:bodyPr/>
          <a:lstStyle/>
          <a:p>
            <a:r>
              <a:rPr lang="en-US" dirty="0"/>
              <a:t>User-Interfaces</a:t>
            </a:r>
          </a:p>
        </p:txBody>
      </p:sp>
      <p:sp>
        <p:nvSpPr>
          <p:cNvPr id="3" name="Footer Placeholder 2">
            <a:extLst>
              <a:ext uri="{FF2B5EF4-FFF2-40B4-BE49-F238E27FC236}">
                <a16:creationId xmlns:a16="http://schemas.microsoft.com/office/drawing/2014/main" id="{2F865FA3-596F-3F26-B8DB-D664166A48F3}"/>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63CD707E-509E-4347-A363-29CDC01869DD}"/>
              </a:ext>
            </a:extLst>
          </p:cNvPr>
          <p:cNvSpPr>
            <a:spLocks noGrp="1"/>
          </p:cNvSpPr>
          <p:nvPr>
            <p:ph type="sldNum" sz="quarter" idx="12"/>
          </p:nvPr>
        </p:nvSpPr>
        <p:spPr/>
        <p:txBody>
          <a:bodyPr/>
          <a:lstStyle/>
          <a:p>
            <a:fld id="{95CBEC59-7FF9-4688-98DF-89832A0C9025}" type="slidenum">
              <a:rPr lang="en-US" smtClean="0"/>
              <a:t>27</a:t>
            </a:fld>
            <a:endParaRPr lang="en-US" dirty="0"/>
          </a:p>
        </p:txBody>
      </p:sp>
      <p:sp>
        <p:nvSpPr>
          <p:cNvPr id="5" name="Text Placeholder 4">
            <a:extLst>
              <a:ext uri="{FF2B5EF4-FFF2-40B4-BE49-F238E27FC236}">
                <a16:creationId xmlns:a16="http://schemas.microsoft.com/office/drawing/2014/main" id="{19C117EB-5D45-1575-4F35-24134D8AD20B}"/>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E5D9F22A-583F-1905-8F95-7AB59CEB1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A658A064-C954-86A2-DD87-5748CAA06922}"/>
              </a:ext>
            </a:extLst>
          </p:cNvPr>
          <p:cNvSpPr txBox="1">
            <a:spLocks/>
          </p:cNvSpPr>
          <p:nvPr/>
        </p:nvSpPr>
        <p:spPr>
          <a:xfrm>
            <a:off x="518954" y="1290589"/>
            <a:ext cx="3448509" cy="5608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Single Course Page GUI</a:t>
            </a:r>
          </a:p>
        </p:txBody>
      </p:sp>
      <p:cxnSp>
        <p:nvCxnSpPr>
          <p:cNvPr id="18" name="Straight Arrow Connector 17">
            <a:extLst>
              <a:ext uri="{FF2B5EF4-FFF2-40B4-BE49-F238E27FC236}">
                <a16:creationId xmlns:a16="http://schemas.microsoft.com/office/drawing/2014/main" id="{56B31A15-F5CC-6426-60A4-A43AB6D0CB56}"/>
              </a:ext>
            </a:extLst>
          </p:cNvPr>
          <p:cNvCxnSpPr>
            <a:cxnSpLocks/>
            <a:stCxn id="20" idx="3"/>
          </p:cNvCxnSpPr>
          <p:nvPr/>
        </p:nvCxnSpPr>
        <p:spPr>
          <a:xfrm flipV="1">
            <a:off x="4250812" y="1483161"/>
            <a:ext cx="1916733" cy="862654"/>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56B2C4C7-1584-0FCA-169C-03F86A7BDE85}"/>
              </a:ext>
            </a:extLst>
          </p:cNvPr>
          <p:cNvSpPr/>
          <p:nvPr/>
        </p:nvSpPr>
        <p:spPr>
          <a:xfrm>
            <a:off x="1146413" y="1888615"/>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Hero Section with overlay and Course title, short description, Reviews, &amp; Duration</a:t>
            </a:r>
          </a:p>
        </p:txBody>
      </p:sp>
      <p:cxnSp>
        <p:nvCxnSpPr>
          <p:cNvPr id="24" name="Straight Arrow Connector 23">
            <a:extLst>
              <a:ext uri="{FF2B5EF4-FFF2-40B4-BE49-F238E27FC236}">
                <a16:creationId xmlns:a16="http://schemas.microsoft.com/office/drawing/2014/main" id="{4DE24FE6-6903-D92A-3200-2B12203992E7}"/>
              </a:ext>
            </a:extLst>
          </p:cNvPr>
          <p:cNvCxnSpPr>
            <a:cxnSpLocks/>
            <a:stCxn id="25" idx="3"/>
          </p:cNvCxnSpPr>
          <p:nvPr/>
        </p:nvCxnSpPr>
        <p:spPr>
          <a:xfrm flipV="1">
            <a:off x="4237164" y="2653436"/>
            <a:ext cx="1930381" cy="819958"/>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738365C6-8F0F-485C-4533-3FCB1095EA1A}"/>
              </a:ext>
            </a:extLst>
          </p:cNvPr>
          <p:cNvSpPr/>
          <p:nvPr/>
        </p:nvSpPr>
        <p:spPr>
          <a:xfrm>
            <a:off x="1132765" y="3016194"/>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Description of the Course Goes here.</a:t>
            </a:r>
          </a:p>
        </p:txBody>
      </p:sp>
      <p:cxnSp>
        <p:nvCxnSpPr>
          <p:cNvPr id="27" name="Straight Arrow Connector 26">
            <a:extLst>
              <a:ext uri="{FF2B5EF4-FFF2-40B4-BE49-F238E27FC236}">
                <a16:creationId xmlns:a16="http://schemas.microsoft.com/office/drawing/2014/main" id="{53351283-6242-AB26-F578-A1EE864B66FC}"/>
              </a:ext>
            </a:extLst>
          </p:cNvPr>
          <p:cNvCxnSpPr>
            <a:cxnSpLocks/>
            <a:stCxn id="28" idx="3"/>
          </p:cNvCxnSpPr>
          <p:nvPr/>
        </p:nvCxnSpPr>
        <p:spPr>
          <a:xfrm flipV="1">
            <a:off x="4250812" y="3781015"/>
            <a:ext cx="1934417" cy="807937"/>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8" name="Rectangle 27">
            <a:extLst>
              <a:ext uri="{FF2B5EF4-FFF2-40B4-BE49-F238E27FC236}">
                <a16:creationId xmlns:a16="http://schemas.microsoft.com/office/drawing/2014/main" id="{66A1BC1C-64F7-150C-FC96-BC0682FEAB49}"/>
              </a:ext>
            </a:extLst>
          </p:cNvPr>
          <p:cNvSpPr/>
          <p:nvPr/>
        </p:nvSpPr>
        <p:spPr>
          <a:xfrm>
            <a:off x="1146413" y="4131752"/>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Enrollment, Category, price, &amp; Instructor Name Goes here</a:t>
            </a:r>
          </a:p>
        </p:txBody>
      </p:sp>
      <p:cxnSp>
        <p:nvCxnSpPr>
          <p:cNvPr id="32" name="Straight Arrow Connector 31">
            <a:extLst>
              <a:ext uri="{FF2B5EF4-FFF2-40B4-BE49-F238E27FC236}">
                <a16:creationId xmlns:a16="http://schemas.microsoft.com/office/drawing/2014/main" id="{6515495F-5ADB-7F81-B2EC-BEE106516260}"/>
              </a:ext>
            </a:extLst>
          </p:cNvPr>
          <p:cNvCxnSpPr>
            <a:cxnSpLocks/>
            <a:stCxn id="33" idx="3"/>
          </p:cNvCxnSpPr>
          <p:nvPr/>
        </p:nvCxnSpPr>
        <p:spPr>
          <a:xfrm flipV="1">
            <a:off x="4233128" y="5068318"/>
            <a:ext cx="1916733" cy="644063"/>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33" name="Rectangle 32">
            <a:extLst>
              <a:ext uri="{FF2B5EF4-FFF2-40B4-BE49-F238E27FC236}">
                <a16:creationId xmlns:a16="http://schemas.microsoft.com/office/drawing/2014/main" id="{91AA98D9-787A-AF35-DE63-C762DC5C5C39}"/>
              </a:ext>
            </a:extLst>
          </p:cNvPr>
          <p:cNvSpPr/>
          <p:nvPr/>
        </p:nvSpPr>
        <p:spPr>
          <a:xfrm>
            <a:off x="1128729" y="5255181"/>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Lessons first one is always demo. With Preview and all other will be locked by default.</a:t>
            </a:r>
          </a:p>
        </p:txBody>
      </p:sp>
      <p:pic>
        <p:nvPicPr>
          <p:cNvPr id="9" name="Picture 8">
            <a:extLst>
              <a:ext uri="{FF2B5EF4-FFF2-40B4-BE49-F238E27FC236}">
                <a16:creationId xmlns:a16="http://schemas.microsoft.com/office/drawing/2014/main" id="{3D130367-A2F4-2581-0A7A-627C12BA8BB2}"/>
              </a:ext>
            </a:extLst>
          </p:cNvPr>
          <p:cNvPicPr>
            <a:picLocks noChangeAspect="1"/>
          </p:cNvPicPr>
          <p:nvPr/>
        </p:nvPicPr>
        <p:blipFill>
          <a:blip r:embed="rId3"/>
          <a:stretch>
            <a:fillRect/>
          </a:stretch>
        </p:blipFill>
        <p:spPr>
          <a:xfrm>
            <a:off x="6167545" y="0"/>
            <a:ext cx="6024455" cy="6858000"/>
          </a:xfrm>
          <a:prstGeom prst="rect">
            <a:avLst/>
          </a:prstGeom>
        </p:spPr>
      </p:pic>
    </p:spTree>
    <p:extLst>
      <p:ext uri="{BB962C8B-B14F-4D97-AF65-F5344CB8AC3E}">
        <p14:creationId xmlns:p14="http://schemas.microsoft.com/office/powerpoint/2010/main" val="2141337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86BEE-F0B8-C9FA-53C3-F5CDA651E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28CA6-9864-381F-E046-FD904A5ED574}"/>
              </a:ext>
            </a:extLst>
          </p:cNvPr>
          <p:cNvSpPr>
            <a:spLocks noGrp="1"/>
          </p:cNvSpPr>
          <p:nvPr>
            <p:ph type="title"/>
          </p:nvPr>
        </p:nvSpPr>
        <p:spPr>
          <a:xfrm>
            <a:off x="802303" y="338997"/>
            <a:ext cx="10515600" cy="1325563"/>
          </a:xfrm>
        </p:spPr>
        <p:txBody>
          <a:bodyPr/>
          <a:lstStyle/>
          <a:p>
            <a:r>
              <a:rPr lang="en-US" dirty="0"/>
              <a:t>User-Interfaces</a:t>
            </a:r>
          </a:p>
        </p:txBody>
      </p:sp>
      <p:sp>
        <p:nvSpPr>
          <p:cNvPr id="3" name="Footer Placeholder 2">
            <a:extLst>
              <a:ext uri="{FF2B5EF4-FFF2-40B4-BE49-F238E27FC236}">
                <a16:creationId xmlns:a16="http://schemas.microsoft.com/office/drawing/2014/main" id="{8528809D-22C9-DB27-7449-65861B6D942E}"/>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4E7E21F9-1612-30CB-FF9E-1F69C94ADAA0}"/>
              </a:ext>
            </a:extLst>
          </p:cNvPr>
          <p:cNvSpPr>
            <a:spLocks noGrp="1"/>
          </p:cNvSpPr>
          <p:nvPr>
            <p:ph type="sldNum" sz="quarter" idx="12"/>
          </p:nvPr>
        </p:nvSpPr>
        <p:spPr/>
        <p:txBody>
          <a:bodyPr/>
          <a:lstStyle/>
          <a:p>
            <a:fld id="{95CBEC59-7FF9-4688-98DF-89832A0C9025}" type="slidenum">
              <a:rPr lang="en-US" smtClean="0"/>
              <a:t>28</a:t>
            </a:fld>
            <a:endParaRPr lang="en-US" dirty="0"/>
          </a:p>
        </p:txBody>
      </p:sp>
      <p:sp>
        <p:nvSpPr>
          <p:cNvPr id="5" name="Text Placeholder 4">
            <a:extLst>
              <a:ext uri="{FF2B5EF4-FFF2-40B4-BE49-F238E27FC236}">
                <a16:creationId xmlns:a16="http://schemas.microsoft.com/office/drawing/2014/main" id="{E66DE4F5-8C82-9C6C-5AB0-337F2EB65449}"/>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300245A7-0D14-2F22-D586-2EC1A42FC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3A1ACAC5-A6AD-A06B-899D-CC7DEAAF18D9}"/>
              </a:ext>
            </a:extLst>
          </p:cNvPr>
          <p:cNvSpPr txBox="1">
            <a:spLocks/>
          </p:cNvSpPr>
          <p:nvPr/>
        </p:nvSpPr>
        <p:spPr>
          <a:xfrm>
            <a:off x="518954" y="1290589"/>
            <a:ext cx="3448509" cy="5608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Login page for All GUI</a:t>
            </a:r>
          </a:p>
        </p:txBody>
      </p:sp>
      <p:cxnSp>
        <p:nvCxnSpPr>
          <p:cNvPr id="27" name="Straight Arrow Connector 26">
            <a:extLst>
              <a:ext uri="{FF2B5EF4-FFF2-40B4-BE49-F238E27FC236}">
                <a16:creationId xmlns:a16="http://schemas.microsoft.com/office/drawing/2014/main" id="{C950DF3D-7C8D-F99E-D5AD-77D8C246F96A}"/>
              </a:ext>
            </a:extLst>
          </p:cNvPr>
          <p:cNvCxnSpPr>
            <a:cxnSpLocks/>
            <a:stCxn id="28" idx="3"/>
            <a:endCxn id="10" idx="1"/>
          </p:cNvCxnSpPr>
          <p:nvPr/>
        </p:nvCxnSpPr>
        <p:spPr>
          <a:xfrm flipV="1">
            <a:off x="4250812" y="3646093"/>
            <a:ext cx="1431206" cy="1272165"/>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8" name="Rectangle 27">
            <a:extLst>
              <a:ext uri="{FF2B5EF4-FFF2-40B4-BE49-F238E27FC236}">
                <a16:creationId xmlns:a16="http://schemas.microsoft.com/office/drawing/2014/main" id="{67F278AC-D323-F82E-C720-D9F75274D0F8}"/>
              </a:ext>
            </a:extLst>
          </p:cNvPr>
          <p:cNvSpPr/>
          <p:nvPr/>
        </p:nvSpPr>
        <p:spPr>
          <a:xfrm>
            <a:off x="1146413" y="4131752"/>
            <a:ext cx="3104399" cy="1573012"/>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Admin, Instructor Logins here with username and password. And auto redirected to their dashboard by their role-based access.</a:t>
            </a:r>
          </a:p>
        </p:txBody>
      </p:sp>
      <p:pic>
        <p:nvPicPr>
          <p:cNvPr id="10" name="Picture 9">
            <a:extLst>
              <a:ext uri="{FF2B5EF4-FFF2-40B4-BE49-F238E27FC236}">
                <a16:creationId xmlns:a16="http://schemas.microsoft.com/office/drawing/2014/main" id="{44563355-4114-4724-B111-6CB7E9B6C4E1}"/>
              </a:ext>
            </a:extLst>
          </p:cNvPr>
          <p:cNvPicPr>
            <a:picLocks noChangeAspect="1"/>
          </p:cNvPicPr>
          <p:nvPr/>
        </p:nvPicPr>
        <p:blipFill>
          <a:blip r:embed="rId3"/>
          <a:stretch>
            <a:fillRect/>
          </a:stretch>
        </p:blipFill>
        <p:spPr>
          <a:xfrm>
            <a:off x="5682018" y="1901837"/>
            <a:ext cx="6509982" cy="3488512"/>
          </a:xfrm>
          <a:prstGeom prst="rect">
            <a:avLst/>
          </a:prstGeom>
        </p:spPr>
      </p:pic>
    </p:spTree>
    <p:extLst>
      <p:ext uri="{BB962C8B-B14F-4D97-AF65-F5344CB8AC3E}">
        <p14:creationId xmlns:p14="http://schemas.microsoft.com/office/powerpoint/2010/main" val="2066993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BF7AB-F553-1557-688E-E80A1BD7D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BBA6D9-C1D7-4CDC-14EC-87DB4794C98E}"/>
              </a:ext>
            </a:extLst>
          </p:cNvPr>
          <p:cNvSpPr>
            <a:spLocks noGrp="1"/>
          </p:cNvSpPr>
          <p:nvPr>
            <p:ph type="title"/>
          </p:nvPr>
        </p:nvSpPr>
        <p:spPr>
          <a:xfrm>
            <a:off x="802303" y="338997"/>
            <a:ext cx="10515600" cy="1325563"/>
          </a:xfrm>
        </p:spPr>
        <p:txBody>
          <a:bodyPr/>
          <a:lstStyle/>
          <a:p>
            <a:r>
              <a:rPr lang="en-US" dirty="0"/>
              <a:t>User-Interfaces</a:t>
            </a:r>
          </a:p>
        </p:txBody>
      </p:sp>
      <p:sp>
        <p:nvSpPr>
          <p:cNvPr id="3" name="Footer Placeholder 2">
            <a:extLst>
              <a:ext uri="{FF2B5EF4-FFF2-40B4-BE49-F238E27FC236}">
                <a16:creationId xmlns:a16="http://schemas.microsoft.com/office/drawing/2014/main" id="{94A8B5A7-EAE3-FD69-8B82-BE51A1D49249}"/>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5C338132-AD88-3741-AD73-21C7C4126C29}"/>
              </a:ext>
            </a:extLst>
          </p:cNvPr>
          <p:cNvSpPr>
            <a:spLocks noGrp="1"/>
          </p:cNvSpPr>
          <p:nvPr>
            <p:ph type="sldNum" sz="quarter" idx="12"/>
          </p:nvPr>
        </p:nvSpPr>
        <p:spPr/>
        <p:txBody>
          <a:bodyPr/>
          <a:lstStyle/>
          <a:p>
            <a:fld id="{95CBEC59-7FF9-4688-98DF-89832A0C9025}" type="slidenum">
              <a:rPr lang="en-US" smtClean="0"/>
              <a:t>29</a:t>
            </a:fld>
            <a:endParaRPr lang="en-US" dirty="0"/>
          </a:p>
        </p:txBody>
      </p:sp>
      <p:sp>
        <p:nvSpPr>
          <p:cNvPr id="5" name="Text Placeholder 4">
            <a:extLst>
              <a:ext uri="{FF2B5EF4-FFF2-40B4-BE49-F238E27FC236}">
                <a16:creationId xmlns:a16="http://schemas.microsoft.com/office/drawing/2014/main" id="{11679BAF-9840-09B4-F626-196FF1E42D88}"/>
              </a:ext>
            </a:extLst>
          </p:cNvPr>
          <p:cNvSpPr>
            <a:spLocks noGrp="1"/>
          </p:cNvSpPr>
          <p:nvPr>
            <p:ph type="body" sz="quarter" idx="14"/>
          </p:nvPr>
        </p:nvSpPr>
        <p:spPr/>
        <p:txBody>
          <a:bodyPr/>
          <a:lstStyle/>
          <a:p>
            <a:r>
              <a:rPr lang="en-US" dirty="0"/>
              <a:t>2025</a:t>
            </a:r>
          </a:p>
        </p:txBody>
      </p:sp>
      <p:sp>
        <p:nvSpPr>
          <p:cNvPr id="7" name="Text Placeholder 6">
            <a:extLst>
              <a:ext uri="{FF2B5EF4-FFF2-40B4-BE49-F238E27FC236}">
                <a16:creationId xmlns:a16="http://schemas.microsoft.com/office/drawing/2014/main" id="{E6215BE1-1999-5B80-69CA-F2F5F202C5CF}"/>
              </a:ext>
            </a:extLst>
          </p:cNvPr>
          <p:cNvSpPr txBox="1">
            <a:spLocks/>
          </p:cNvSpPr>
          <p:nvPr/>
        </p:nvSpPr>
        <p:spPr>
          <a:xfrm>
            <a:off x="518954" y="1290588"/>
            <a:ext cx="3448509" cy="8567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Registration Page for Student &amp; Instructor</a:t>
            </a:r>
          </a:p>
        </p:txBody>
      </p:sp>
      <p:cxnSp>
        <p:nvCxnSpPr>
          <p:cNvPr id="27" name="Straight Arrow Connector 26">
            <a:extLst>
              <a:ext uri="{FF2B5EF4-FFF2-40B4-BE49-F238E27FC236}">
                <a16:creationId xmlns:a16="http://schemas.microsoft.com/office/drawing/2014/main" id="{76787C37-BEED-F6D3-6555-2D9C90A45E94}"/>
              </a:ext>
            </a:extLst>
          </p:cNvPr>
          <p:cNvCxnSpPr>
            <a:cxnSpLocks/>
            <a:stCxn id="28" idx="3"/>
          </p:cNvCxnSpPr>
          <p:nvPr/>
        </p:nvCxnSpPr>
        <p:spPr>
          <a:xfrm flipV="1">
            <a:off x="7071862" y="1664560"/>
            <a:ext cx="2002829" cy="482773"/>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8" name="Rectangle 27">
            <a:extLst>
              <a:ext uri="{FF2B5EF4-FFF2-40B4-BE49-F238E27FC236}">
                <a16:creationId xmlns:a16="http://schemas.microsoft.com/office/drawing/2014/main" id="{C1A7B2D0-3CF1-7701-E09E-0F6DA1769319}"/>
              </a:ext>
            </a:extLst>
          </p:cNvPr>
          <p:cNvSpPr/>
          <p:nvPr/>
        </p:nvSpPr>
        <p:spPr>
          <a:xfrm>
            <a:off x="3967463" y="1360827"/>
            <a:ext cx="3104399" cy="1573012"/>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as a student by username, email and password.</a:t>
            </a:r>
          </a:p>
        </p:txBody>
      </p:sp>
      <p:pic>
        <p:nvPicPr>
          <p:cNvPr id="9" name="Picture 8">
            <a:extLst>
              <a:ext uri="{FF2B5EF4-FFF2-40B4-BE49-F238E27FC236}">
                <a16:creationId xmlns:a16="http://schemas.microsoft.com/office/drawing/2014/main" id="{3657F894-A1F6-CFE7-2496-CB1A06DF51AB}"/>
              </a:ext>
            </a:extLst>
          </p:cNvPr>
          <p:cNvPicPr>
            <a:picLocks noChangeAspect="1"/>
          </p:cNvPicPr>
          <p:nvPr/>
        </p:nvPicPr>
        <p:blipFill>
          <a:blip r:embed="rId2"/>
          <a:srcRect l="31027" t="12156" r="32046" b="9702"/>
          <a:stretch/>
        </p:blipFill>
        <p:spPr>
          <a:xfrm>
            <a:off x="9074691" y="0"/>
            <a:ext cx="3104400" cy="4044488"/>
          </a:xfrm>
          <a:prstGeom prst="rect">
            <a:avLst/>
          </a:prstGeom>
        </p:spPr>
      </p:pic>
      <p:pic>
        <p:nvPicPr>
          <p:cNvPr id="13" name="Picture 12">
            <a:extLst>
              <a:ext uri="{FF2B5EF4-FFF2-40B4-BE49-F238E27FC236}">
                <a16:creationId xmlns:a16="http://schemas.microsoft.com/office/drawing/2014/main" id="{F8591F73-B9F7-6C33-8FD5-96E6B6700E63}"/>
              </a:ext>
            </a:extLst>
          </p:cNvPr>
          <p:cNvPicPr>
            <a:picLocks noChangeAspect="1"/>
          </p:cNvPicPr>
          <p:nvPr/>
        </p:nvPicPr>
        <p:blipFill>
          <a:blip r:embed="rId3"/>
          <a:srcRect l="33435" t="8955" r="33126" b="7463"/>
          <a:stretch/>
        </p:blipFill>
        <p:spPr>
          <a:xfrm>
            <a:off x="5874374" y="2974832"/>
            <a:ext cx="3104400" cy="3883168"/>
          </a:xfrm>
          <a:prstGeom prst="rect">
            <a:avLst/>
          </a:prstGeom>
        </p:spPr>
      </p:pic>
      <p:cxnSp>
        <p:nvCxnSpPr>
          <p:cNvPr id="15" name="Straight Arrow Connector 14">
            <a:extLst>
              <a:ext uri="{FF2B5EF4-FFF2-40B4-BE49-F238E27FC236}">
                <a16:creationId xmlns:a16="http://schemas.microsoft.com/office/drawing/2014/main" id="{6A4846F5-DF7E-BE18-BFDD-7457C9448BB9}"/>
              </a:ext>
            </a:extLst>
          </p:cNvPr>
          <p:cNvCxnSpPr>
            <a:cxnSpLocks/>
            <a:stCxn id="16" idx="3"/>
          </p:cNvCxnSpPr>
          <p:nvPr/>
        </p:nvCxnSpPr>
        <p:spPr>
          <a:xfrm flipV="1">
            <a:off x="3871545" y="4298133"/>
            <a:ext cx="2002829" cy="482773"/>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16" name="Rectangle 15">
            <a:extLst>
              <a:ext uri="{FF2B5EF4-FFF2-40B4-BE49-F238E27FC236}">
                <a16:creationId xmlns:a16="http://schemas.microsoft.com/office/drawing/2014/main" id="{400673A5-F91E-7DEF-C540-D15D13B1A6CE}"/>
              </a:ext>
            </a:extLst>
          </p:cNvPr>
          <p:cNvSpPr/>
          <p:nvPr/>
        </p:nvSpPr>
        <p:spPr>
          <a:xfrm>
            <a:off x="767146" y="3994400"/>
            <a:ext cx="3104399" cy="1573012"/>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as an instructor by username, email, password, and resume upload.</a:t>
            </a:r>
          </a:p>
        </p:txBody>
      </p:sp>
    </p:spTree>
    <p:extLst>
      <p:ext uri="{BB962C8B-B14F-4D97-AF65-F5344CB8AC3E}">
        <p14:creationId xmlns:p14="http://schemas.microsoft.com/office/powerpoint/2010/main" val="221849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a:xfrm>
            <a:off x="1527520" y="1700327"/>
            <a:ext cx="3438376" cy="1536580"/>
          </a:xfrm>
        </p:spPr>
        <p:txBody>
          <a:bodyPr/>
          <a:lstStyle/>
          <a:p>
            <a:r>
              <a:rPr lang="en-US" dirty="0"/>
              <a:t>Group Details</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914143" y="3200934"/>
            <a:ext cx="4361941" cy="2102595"/>
          </a:xfrm>
        </p:spPr>
        <p:txBody>
          <a:bodyPr>
            <a:normAutofit/>
          </a:bodyPr>
          <a:lstStyle/>
          <a:p>
            <a:r>
              <a:rPr lang="en-US" sz="1800" dirty="0"/>
              <a:t>Umair Maqbool independently developed the entire project using PHP, handling both frontend and backend tasks. He is a Software Engineering student at Virtual University with a strong interest in Frontend &amp; Backend web development and always strive to explore new languages in the industry.</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Moder E-Learning Platform</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a:xfrm>
            <a:off x="1527519" y="3279799"/>
            <a:ext cx="4143555" cy="743561"/>
          </a:xfrm>
        </p:spPr>
        <p:txBody>
          <a:bodyPr>
            <a:normAutofit/>
          </a:bodyPr>
          <a:lstStyle/>
          <a:p>
            <a:r>
              <a:rPr lang="en-US" sz="1800" dirty="0">
                <a:latin typeface="Arial" panose="020B0604020202020204" pitchFamily="34" charset="0"/>
                <a:cs typeface="Arial" panose="020B0604020202020204" pitchFamily="34" charset="0"/>
              </a:rPr>
              <a:t>Group ID: </a:t>
            </a:r>
            <a:r>
              <a:rPr lang="en-US" sz="1800" b="0" kern="0" dirty="0">
                <a:effectLst/>
                <a:latin typeface="Arial" panose="020B0604020202020204" pitchFamily="34" charset="0"/>
                <a:ea typeface="Times New Roman" panose="02020603050405020304" pitchFamily="18" charset="0"/>
                <a:cs typeface="Arial" panose="020B0604020202020204" pitchFamily="34" charset="0"/>
              </a:rPr>
              <a:t>F24PROJECTD409E</a:t>
            </a:r>
          </a:p>
          <a:p>
            <a:r>
              <a:rPr lang="en-US" sz="1800" dirty="0">
                <a:latin typeface="Arial" panose="020B0604020202020204" pitchFamily="34" charset="0"/>
                <a:cs typeface="Arial" panose="020B0604020202020204" pitchFamily="34" charset="0"/>
              </a:rPr>
              <a:t>Supervisor: </a:t>
            </a:r>
            <a:r>
              <a:rPr lang="en-US" sz="1800" b="0" kern="0" dirty="0">
                <a:latin typeface="Arial" panose="020B0604020202020204" pitchFamily="34" charset="0"/>
                <a:cs typeface="Arial" panose="020B0604020202020204" pitchFamily="34" charset="0"/>
              </a:rPr>
              <a:t>A</a:t>
            </a:r>
            <a:r>
              <a:rPr lang="en-US" sz="1800" b="0" kern="0" dirty="0">
                <a:effectLst/>
                <a:latin typeface="Arial" panose="020B0604020202020204" pitchFamily="34" charset="0"/>
                <a:ea typeface="Times New Roman" panose="02020603050405020304" pitchFamily="18" charset="0"/>
                <a:cs typeface="Arial" panose="020B0604020202020204" pitchFamily="34" charset="0"/>
              </a:rPr>
              <a:t>mjad Iqbal Khan</a:t>
            </a:r>
            <a:endParaRPr lang="en-US" sz="1800" b="0" dirty="0">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2025</a:t>
            </a:r>
          </a:p>
        </p:txBody>
      </p:sp>
      <p:sp>
        <p:nvSpPr>
          <p:cNvPr id="8" name="Subtitle 5">
            <a:extLst>
              <a:ext uri="{FF2B5EF4-FFF2-40B4-BE49-F238E27FC236}">
                <a16:creationId xmlns:a16="http://schemas.microsoft.com/office/drawing/2014/main" id="{D3A7AD26-F2C1-B6EF-DB31-C581483F8785}"/>
              </a:ext>
            </a:extLst>
          </p:cNvPr>
          <p:cNvSpPr txBox="1">
            <a:spLocks/>
          </p:cNvSpPr>
          <p:nvPr/>
        </p:nvSpPr>
        <p:spPr>
          <a:xfrm>
            <a:off x="6914144" y="1950833"/>
            <a:ext cx="4361941" cy="115069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500" b="1" i="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solidFill>
                  <a:schemeClr val="bg1"/>
                </a:solidFill>
                <a:latin typeface="Arial" panose="020B0604020202020204" pitchFamily="34" charset="0"/>
                <a:cs typeface="Arial" panose="020B0604020202020204" pitchFamily="34" charset="0"/>
              </a:rPr>
              <a:t>Student ID: </a:t>
            </a:r>
            <a:r>
              <a:rPr lang="en-US" sz="1800" b="0" kern="0" dirty="0">
                <a:solidFill>
                  <a:schemeClr val="bg1"/>
                </a:solidFill>
                <a:latin typeface="Arial" panose="020B0604020202020204" pitchFamily="34" charset="0"/>
                <a:ea typeface="Times New Roman" panose="02020603050405020304" pitchFamily="18" charset="0"/>
                <a:cs typeface="Arial" panose="020B0604020202020204" pitchFamily="34" charset="0"/>
              </a:rPr>
              <a:t>BC190203051</a:t>
            </a:r>
          </a:p>
          <a:p>
            <a:r>
              <a:rPr lang="en-US" sz="1800" dirty="0">
                <a:solidFill>
                  <a:schemeClr val="bg1"/>
                </a:solidFill>
                <a:latin typeface="Arial" panose="020B0604020202020204" pitchFamily="34" charset="0"/>
                <a:cs typeface="Arial" panose="020B0604020202020204" pitchFamily="34" charset="0"/>
              </a:rPr>
              <a:t>Name: </a:t>
            </a:r>
            <a:r>
              <a:rPr lang="en-US" sz="1800" b="0" kern="0" dirty="0">
                <a:solidFill>
                  <a:schemeClr val="bg1"/>
                </a:solidFill>
                <a:latin typeface="Arial" panose="020B0604020202020204" pitchFamily="34" charset="0"/>
                <a:ea typeface="Times New Roman" panose="02020603050405020304" pitchFamily="18" charset="0"/>
                <a:cs typeface="Arial" panose="020B0604020202020204" pitchFamily="34" charset="0"/>
              </a:rPr>
              <a:t>Umair Maqbool</a:t>
            </a:r>
          </a:p>
          <a:p>
            <a:r>
              <a:rPr lang="en-US" sz="1800" dirty="0">
                <a:solidFill>
                  <a:schemeClr val="bg1"/>
                </a:solidFill>
                <a:latin typeface="Arial" panose="020B0604020202020204" pitchFamily="34" charset="0"/>
                <a:cs typeface="Arial" panose="020B0604020202020204" pitchFamily="34" charset="0"/>
              </a:rPr>
              <a:t>Role:</a:t>
            </a:r>
            <a:r>
              <a:rPr lang="en-US" sz="1800" b="0" dirty="0">
                <a:solidFill>
                  <a:schemeClr val="bg1"/>
                </a:solidFill>
                <a:latin typeface="Arial" panose="020B0604020202020204" pitchFamily="34" charset="0"/>
                <a:cs typeface="Arial" panose="020B0604020202020204" pitchFamily="34" charset="0"/>
              </a:rPr>
              <a:t> Both Front &amp; Backend Developer</a:t>
            </a:r>
          </a:p>
        </p:txBody>
      </p:sp>
      <p:pic>
        <p:nvPicPr>
          <p:cNvPr id="9" name="Picture 6" descr="C:\Users\usman.waheed\Desktop\vulogo.jpg">
            <a:extLst>
              <a:ext uri="{FF2B5EF4-FFF2-40B4-BE49-F238E27FC236}">
                <a16:creationId xmlns:a16="http://schemas.microsoft.com/office/drawing/2014/main" id="{0DE93F81-B1F3-DFED-0444-AE497D7B8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03" y="152135"/>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925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06556-E7A0-6C84-FD31-B57CCDDDE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5B8B5-480E-E3D1-8D78-3650157A9EDA}"/>
              </a:ext>
            </a:extLst>
          </p:cNvPr>
          <p:cNvSpPr>
            <a:spLocks noGrp="1"/>
          </p:cNvSpPr>
          <p:nvPr>
            <p:ph type="title"/>
          </p:nvPr>
        </p:nvSpPr>
        <p:spPr>
          <a:xfrm>
            <a:off x="802303" y="338997"/>
            <a:ext cx="10515600" cy="1325563"/>
          </a:xfrm>
        </p:spPr>
        <p:txBody>
          <a:bodyPr/>
          <a:lstStyle/>
          <a:p>
            <a:r>
              <a:rPr lang="en-US" dirty="0"/>
              <a:t>User-Interfaces</a:t>
            </a:r>
          </a:p>
        </p:txBody>
      </p:sp>
      <p:sp>
        <p:nvSpPr>
          <p:cNvPr id="3" name="Footer Placeholder 2">
            <a:extLst>
              <a:ext uri="{FF2B5EF4-FFF2-40B4-BE49-F238E27FC236}">
                <a16:creationId xmlns:a16="http://schemas.microsoft.com/office/drawing/2014/main" id="{7AAC025F-5823-471E-2DFC-DCF132CC2ABB}"/>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ACF2D871-582C-04F8-8E71-C7D80C4C7DA1}"/>
              </a:ext>
            </a:extLst>
          </p:cNvPr>
          <p:cNvSpPr>
            <a:spLocks noGrp="1"/>
          </p:cNvSpPr>
          <p:nvPr>
            <p:ph type="sldNum" sz="quarter" idx="12"/>
          </p:nvPr>
        </p:nvSpPr>
        <p:spPr/>
        <p:txBody>
          <a:bodyPr/>
          <a:lstStyle/>
          <a:p>
            <a:fld id="{95CBEC59-7FF9-4688-98DF-89832A0C9025}" type="slidenum">
              <a:rPr lang="en-US" smtClean="0"/>
              <a:t>30</a:t>
            </a:fld>
            <a:endParaRPr lang="en-US" dirty="0"/>
          </a:p>
        </p:txBody>
      </p:sp>
      <p:sp>
        <p:nvSpPr>
          <p:cNvPr id="5" name="Text Placeholder 4">
            <a:extLst>
              <a:ext uri="{FF2B5EF4-FFF2-40B4-BE49-F238E27FC236}">
                <a16:creationId xmlns:a16="http://schemas.microsoft.com/office/drawing/2014/main" id="{7ADB1597-8EE4-0AD3-CCC5-D7D182C2D6F0}"/>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E53D7E85-FCDF-AC4C-E1FA-392E80DA2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97B4F6D7-A5B0-1F82-5EF2-5CAA3988E813}"/>
              </a:ext>
            </a:extLst>
          </p:cNvPr>
          <p:cNvSpPr txBox="1">
            <a:spLocks/>
          </p:cNvSpPr>
          <p:nvPr/>
        </p:nvSpPr>
        <p:spPr>
          <a:xfrm>
            <a:off x="518954" y="1290589"/>
            <a:ext cx="3448509" cy="5608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Admin Dashboard GUI</a:t>
            </a:r>
          </a:p>
        </p:txBody>
      </p:sp>
      <p:cxnSp>
        <p:nvCxnSpPr>
          <p:cNvPr id="24" name="Straight Arrow Connector 23">
            <a:extLst>
              <a:ext uri="{FF2B5EF4-FFF2-40B4-BE49-F238E27FC236}">
                <a16:creationId xmlns:a16="http://schemas.microsoft.com/office/drawing/2014/main" id="{2427A0B9-8A21-5C87-23CD-3783DCB000AA}"/>
              </a:ext>
            </a:extLst>
          </p:cNvPr>
          <p:cNvCxnSpPr>
            <a:cxnSpLocks/>
            <a:stCxn id="25" idx="3"/>
          </p:cNvCxnSpPr>
          <p:nvPr/>
        </p:nvCxnSpPr>
        <p:spPr>
          <a:xfrm flipV="1">
            <a:off x="3268175" y="2312808"/>
            <a:ext cx="1930381" cy="1160586"/>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4E6B35B7-F78E-D468-0CE7-133384806871}"/>
              </a:ext>
            </a:extLst>
          </p:cNvPr>
          <p:cNvSpPr/>
          <p:nvPr/>
        </p:nvSpPr>
        <p:spPr>
          <a:xfrm>
            <a:off x="163776" y="3016194"/>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Role Based Header Switching.</a:t>
            </a:r>
          </a:p>
        </p:txBody>
      </p:sp>
      <p:cxnSp>
        <p:nvCxnSpPr>
          <p:cNvPr id="27" name="Straight Arrow Connector 26">
            <a:extLst>
              <a:ext uri="{FF2B5EF4-FFF2-40B4-BE49-F238E27FC236}">
                <a16:creationId xmlns:a16="http://schemas.microsoft.com/office/drawing/2014/main" id="{BB183374-A32C-183D-A629-73488477BB4A}"/>
              </a:ext>
            </a:extLst>
          </p:cNvPr>
          <p:cNvCxnSpPr>
            <a:cxnSpLocks/>
            <a:stCxn id="28" idx="3"/>
          </p:cNvCxnSpPr>
          <p:nvPr/>
        </p:nvCxnSpPr>
        <p:spPr>
          <a:xfrm flipV="1">
            <a:off x="3281823" y="3781015"/>
            <a:ext cx="1934417" cy="807937"/>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8" name="Rectangle 27">
            <a:extLst>
              <a:ext uri="{FF2B5EF4-FFF2-40B4-BE49-F238E27FC236}">
                <a16:creationId xmlns:a16="http://schemas.microsoft.com/office/drawing/2014/main" id="{4AF4B58F-AD9D-E6B4-6982-C07DEF9190D1}"/>
              </a:ext>
            </a:extLst>
          </p:cNvPr>
          <p:cNvSpPr/>
          <p:nvPr/>
        </p:nvSpPr>
        <p:spPr>
          <a:xfrm>
            <a:off x="177424" y="4131752"/>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 sidebar to control all features of platform</a:t>
            </a:r>
          </a:p>
        </p:txBody>
      </p:sp>
      <p:pic>
        <p:nvPicPr>
          <p:cNvPr id="10" name="Picture 9">
            <a:extLst>
              <a:ext uri="{FF2B5EF4-FFF2-40B4-BE49-F238E27FC236}">
                <a16:creationId xmlns:a16="http://schemas.microsoft.com/office/drawing/2014/main" id="{3EF6B48C-2C10-D038-C3C8-AB24392ED5FD}"/>
              </a:ext>
            </a:extLst>
          </p:cNvPr>
          <p:cNvPicPr>
            <a:picLocks noChangeAspect="1"/>
          </p:cNvPicPr>
          <p:nvPr/>
        </p:nvPicPr>
        <p:blipFill>
          <a:blip r:embed="rId3"/>
          <a:stretch>
            <a:fillRect/>
          </a:stretch>
        </p:blipFill>
        <p:spPr>
          <a:xfrm>
            <a:off x="5245401" y="2086651"/>
            <a:ext cx="6946599" cy="3081727"/>
          </a:xfrm>
          <a:prstGeom prst="rect">
            <a:avLst/>
          </a:prstGeom>
        </p:spPr>
      </p:pic>
      <p:cxnSp>
        <p:nvCxnSpPr>
          <p:cNvPr id="32" name="Straight Arrow Connector 31">
            <a:extLst>
              <a:ext uri="{FF2B5EF4-FFF2-40B4-BE49-F238E27FC236}">
                <a16:creationId xmlns:a16="http://schemas.microsoft.com/office/drawing/2014/main" id="{92F536BC-CB13-AF4D-CEE1-12A610F76C77}"/>
              </a:ext>
            </a:extLst>
          </p:cNvPr>
          <p:cNvCxnSpPr>
            <a:cxnSpLocks/>
            <a:stCxn id="33" idx="3"/>
          </p:cNvCxnSpPr>
          <p:nvPr/>
        </p:nvCxnSpPr>
        <p:spPr>
          <a:xfrm flipV="1">
            <a:off x="9777622" y="3598675"/>
            <a:ext cx="46845" cy="99027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Rectangle 32">
            <a:extLst>
              <a:ext uri="{FF2B5EF4-FFF2-40B4-BE49-F238E27FC236}">
                <a16:creationId xmlns:a16="http://schemas.microsoft.com/office/drawing/2014/main" id="{BA6FEBA1-828C-EF8D-7F4B-521802EB8446}"/>
              </a:ext>
            </a:extLst>
          </p:cNvPr>
          <p:cNvSpPr/>
          <p:nvPr/>
        </p:nvSpPr>
        <p:spPr>
          <a:xfrm>
            <a:off x="6673223" y="4131752"/>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Cards to show real time data about users, courses, enrollments, and revenue.</a:t>
            </a:r>
          </a:p>
        </p:txBody>
      </p:sp>
    </p:spTree>
    <p:extLst>
      <p:ext uri="{BB962C8B-B14F-4D97-AF65-F5344CB8AC3E}">
        <p14:creationId xmlns:p14="http://schemas.microsoft.com/office/powerpoint/2010/main" val="4049770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24D51-5509-D5A7-6334-1748C7AFC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86928-DA85-D76B-77C3-BFD42791013E}"/>
              </a:ext>
            </a:extLst>
          </p:cNvPr>
          <p:cNvSpPr>
            <a:spLocks noGrp="1"/>
          </p:cNvSpPr>
          <p:nvPr>
            <p:ph type="title"/>
          </p:nvPr>
        </p:nvSpPr>
        <p:spPr>
          <a:xfrm>
            <a:off x="802303" y="338997"/>
            <a:ext cx="10515600" cy="1325563"/>
          </a:xfrm>
        </p:spPr>
        <p:txBody>
          <a:bodyPr/>
          <a:lstStyle/>
          <a:p>
            <a:r>
              <a:rPr lang="en-US" dirty="0"/>
              <a:t>User-Interfaces</a:t>
            </a:r>
          </a:p>
        </p:txBody>
      </p:sp>
      <p:sp>
        <p:nvSpPr>
          <p:cNvPr id="3" name="Footer Placeholder 2">
            <a:extLst>
              <a:ext uri="{FF2B5EF4-FFF2-40B4-BE49-F238E27FC236}">
                <a16:creationId xmlns:a16="http://schemas.microsoft.com/office/drawing/2014/main" id="{279DC8E0-3C92-1B57-3011-B0F6D09363EC}"/>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119159E0-753A-26E5-2AA2-54FE3AFEECE4}"/>
              </a:ext>
            </a:extLst>
          </p:cNvPr>
          <p:cNvSpPr>
            <a:spLocks noGrp="1"/>
          </p:cNvSpPr>
          <p:nvPr>
            <p:ph type="sldNum" sz="quarter" idx="12"/>
          </p:nvPr>
        </p:nvSpPr>
        <p:spPr/>
        <p:txBody>
          <a:bodyPr/>
          <a:lstStyle/>
          <a:p>
            <a:fld id="{95CBEC59-7FF9-4688-98DF-89832A0C9025}" type="slidenum">
              <a:rPr lang="en-US" smtClean="0"/>
              <a:t>31</a:t>
            </a:fld>
            <a:endParaRPr lang="en-US" dirty="0"/>
          </a:p>
        </p:txBody>
      </p:sp>
      <p:sp>
        <p:nvSpPr>
          <p:cNvPr id="5" name="Text Placeholder 4">
            <a:extLst>
              <a:ext uri="{FF2B5EF4-FFF2-40B4-BE49-F238E27FC236}">
                <a16:creationId xmlns:a16="http://schemas.microsoft.com/office/drawing/2014/main" id="{2365205F-A479-5471-8604-08DF8A915899}"/>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6AEE2547-1FC8-252C-68CA-FE227D708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E1916E90-3CC1-395C-0022-AE232DE41B43}"/>
              </a:ext>
            </a:extLst>
          </p:cNvPr>
          <p:cNvSpPr txBox="1">
            <a:spLocks/>
          </p:cNvSpPr>
          <p:nvPr/>
        </p:nvSpPr>
        <p:spPr>
          <a:xfrm>
            <a:off x="518954" y="1290589"/>
            <a:ext cx="3448509" cy="5608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Student Dashboard GUI</a:t>
            </a:r>
          </a:p>
        </p:txBody>
      </p:sp>
      <p:cxnSp>
        <p:nvCxnSpPr>
          <p:cNvPr id="24" name="Straight Arrow Connector 23">
            <a:extLst>
              <a:ext uri="{FF2B5EF4-FFF2-40B4-BE49-F238E27FC236}">
                <a16:creationId xmlns:a16="http://schemas.microsoft.com/office/drawing/2014/main" id="{0DB4FB5F-0748-B9C2-9182-80AEDF8E4E48}"/>
              </a:ext>
            </a:extLst>
          </p:cNvPr>
          <p:cNvCxnSpPr>
            <a:cxnSpLocks/>
            <a:stCxn id="25" idx="3"/>
          </p:cNvCxnSpPr>
          <p:nvPr/>
        </p:nvCxnSpPr>
        <p:spPr>
          <a:xfrm flipV="1">
            <a:off x="3268175" y="2312808"/>
            <a:ext cx="1930381" cy="1160586"/>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7C89B1FB-4243-C822-2460-6B8269863640}"/>
              </a:ext>
            </a:extLst>
          </p:cNvPr>
          <p:cNvSpPr/>
          <p:nvPr/>
        </p:nvSpPr>
        <p:spPr>
          <a:xfrm>
            <a:off x="163776" y="3016194"/>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Role Based Header Switching.</a:t>
            </a:r>
          </a:p>
        </p:txBody>
      </p:sp>
      <p:cxnSp>
        <p:nvCxnSpPr>
          <p:cNvPr id="27" name="Straight Arrow Connector 26">
            <a:extLst>
              <a:ext uri="{FF2B5EF4-FFF2-40B4-BE49-F238E27FC236}">
                <a16:creationId xmlns:a16="http://schemas.microsoft.com/office/drawing/2014/main" id="{60991B9D-AD43-A782-662A-8F9F2F2CB805}"/>
              </a:ext>
            </a:extLst>
          </p:cNvPr>
          <p:cNvCxnSpPr>
            <a:cxnSpLocks/>
            <a:stCxn id="28" idx="3"/>
          </p:cNvCxnSpPr>
          <p:nvPr/>
        </p:nvCxnSpPr>
        <p:spPr>
          <a:xfrm flipV="1">
            <a:off x="3281823" y="3781015"/>
            <a:ext cx="1934417" cy="807937"/>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8" name="Rectangle 27">
            <a:extLst>
              <a:ext uri="{FF2B5EF4-FFF2-40B4-BE49-F238E27FC236}">
                <a16:creationId xmlns:a16="http://schemas.microsoft.com/office/drawing/2014/main" id="{8675EC89-93E9-1E9B-F921-5C60D24F971B}"/>
              </a:ext>
            </a:extLst>
          </p:cNvPr>
          <p:cNvSpPr/>
          <p:nvPr/>
        </p:nvSpPr>
        <p:spPr>
          <a:xfrm>
            <a:off x="177424" y="4131752"/>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sidebar to control all features of platform</a:t>
            </a:r>
          </a:p>
        </p:txBody>
      </p:sp>
      <p:pic>
        <p:nvPicPr>
          <p:cNvPr id="9" name="Picture 8">
            <a:extLst>
              <a:ext uri="{FF2B5EF4-FFF2-40B4-BE49-F238E27FC236}">
                <a16:creationId xmlns:a16="http://schemas.microsoft.com/office/drawing/2014/main" id="{88DC10AA-6727-2CA5-18A0-80B315C45009}"/>
              </a:ext>
            </a:extLst>
          </p:cNvPr>
          <p:cNvPicPr>
            <a:picLocks noChangeAspect="1"/>
          </p:cNvPicPr>
          <p:nvPr/>
        </p:nvPicPr>
        <p:blipFill>
          <a:blip r:embed="rId3"/>
          <a:stretch>
            <a:fillRect/>
          </a:stretch>
        </p:blipFill>
        <p:spPr>
          <a:xfrm>
            <a:off x="5229888" y="2132577"/>
            <a:ext cx="6962112" cy="3088609"/>
          </a:xfrm>
          <a:prstGeom prst="rect">
            <a:avLst/>
          </a:prstGeom>
        </p:spPr>
      </p:pic>
      <p:cxnSp>
        <p:nvCxnSpPr>
          <p:cNvPr id="32" name="Straight Arrow Connector 31">
            <a:extLst>
              <a:ext uri="{FF2B5EF4-FFF2-40B4-BE49-F238E27FC236}">
                <a16:creationId xmlns:a16="http://schemas.microsoft.com/office/drawing/2014/main" id="{51F6A099-2DC2-A288-05B0-4DBB21DE3C7D}"/>
              </a:ext>
            </a:extLst>
          </p:cNvPr>
          <p:cNvCxnSpPr>
            <a:cxnSpLocks/>
            <a:stCxn id="33" idx="3"/>
          </p:cNvCxnSpPr>
          <p:nvPr/>
        </p:nvCxnSpPr>
        <p:spPr>
          <a:xfrm flipV="1">
            <a:off x="9777622" y="3598675"/>
            <a:ext cx="46845" cy="99027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Rectangle 32">
            <a:extLst>
              <a:ext uri="{FF2B5EF4-FFF2-40B4-BE49-F238E27FC236}">
                <a16:creationId xmlns:a16="http://schemas.microsoft.com/office/drawing/2014/main" id="{1CAFBE8E-E09C-927E-8499-0F9DB8C0934E}"/>
              </a:ext>
            </a:extLst>
          </p:cNvPr>
          <p:cNvSpPr/>
          <p:nvPr/>
        </p:nvSpPr>
        <p:spPr>
          <a:xfrm>
            <a:off x="6673223" y="4131752"/>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Cards to show real time data about enrollment, courses, ratings, and paid amount.</a:t>
            </a:r>
          </a:p>
        </p:txBody>
      </p:sp>
    </p:spTree>
    <p:extLst>
      <p:ext uri="{BB962C8B-B14F-4D97-AF65-F5344CB8AC3E}">
        <p14:creationId xmlns:p14="http://schemas.microsoft.com/office/powerpoint/2010/main" val="1442176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C7ED9-4EA4-3567-5FCF-268358C68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63FEE-DCFE-8081-932C-5B14B899200D}"/>
              </a:ext>
            </a:extLst>
          </p:cNvPr>
          <p:cNvSpPr>
            <a:spLocks noGrp="1"/>
          </p:cNvSpPr>
          <p:nvPr>
            <p:ph type="title"/>
          </p:nvPr>
        </p:nvSpPr>
        <p:spPr>
          <a:xfrm>
            <a:off x="802303" y="338997"/>
            <a:ext cx="10515600" cy="1325563"/>
          </a:xfrm>
        </p:spPr>
        <p:txBody>
          <a:bodyPr/>
          <a:lstStyle/>
          <a:p>
            <a:r>
              <a:rPr lang="en-US" dirty="0"/>
              <a:t>User-Interfaces</a:t>
            </a:r>
          </a:p>
        </p:txBody>
      </p:sp>
      <p:sp>
        <p:nvSpPr>
          <p:cNvPr id="3" name="Footer Placeholder 2">
            <a:extLst>
              <a:ext uri="{FF2B5EF4-FFF2-40B4-BE49-F238E27FC236}">
                <a16:creationId xmlns:a16="http://schemas.microsoft.com/office/drawing/2014/main" id="{9EFE070B-778E-6179-B2B4-7E25645917DA}"/>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8D7D0367-428C-B639-C01A-34004C5C5554}"/>
              </a:ext>
            </a:extLst>
          </p:cNvPr>
          <p:cNvSpPr>
            <a:spLocks noGrp="1"/>
          </p:cNvSpPr>
          <p:nvPr>
            <p:ph type="sldNum" sz="quarter" idx="12"/>
          </p:nvPr>
        </p:nvSpPr>
        <p:spPr/>
        <p:txBody>
          <a:bodyPr/>
          <a:lstStyle/>
          <a:p>
            <a:fld id="{95CBEC59-7FF9-4688-98DF-89832A0C9025}" type="slidenum">
              <a:rPr lang="en-US" smtClean="0"/>
              <a:t>32</a:t>
            </a:fld>
            <a:endParaRPr lang="en-US" dirty="0"/>
          </a:p>
        </p:txBody>
      </p:sp>
      <p:sp>
        <p:nvSpPr>
          <p:cNvPr id="5" name="Text Placeholder 4">
            <a:extLst>
              <a:ext uri="{FF2B5EF4-FFF2-40B4-BE49-F238E27FC236}">
                <a16:creationId xmlns:a16="http://schemas.microsoft.com/office/drawing/2014/main" id="{73BEBC8D-AA13-69A3-F46B-BC469BCCAAFF}"/>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A7503D97-CAEE-6F96-736A-AFF170962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DEA72C89-88BC-A591-7050-3B93BD905918}"/>
              </a:ext>
            </a:extLst>
          </p:cNvPr>
          <p:cNvSpPr txBox="1">
            <a:spLocks/>
          </p:cNvSpPr>
          <p:nvPr/>
        </p:nvSpPr>
        <p:spPr>
          <a:xfrm>
            <a:off x="518954" y="1290589"/>
            <a:ext cx="3739147" cy="5608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Instructor Dashboard GUI</a:t>
            </a:r>
          </a:p>
        </p:txBody>
      </p:sp>
      <p:cxnSp>
        <p:nvCxnSpPr>
          <p:cNvPr id="24" name="Straight Arrow Connector 23">
            <a:extLst>
              <a:ext uri="{FF2B5EF4-FFF2-40B4-BE49-F238E27FC236}">
                <a16:creationId xmlns:a16="http://schemas.microsoft.com/office/drawing/2014/main" id="{2804A333-4243-3F1D-C679-FCA2E4DBCE66}"/>
              </a:ext>
            </a:extLst>
          </p:cNvPr>
          <p:cNvCxnSpPr>
            <a:cxnSpLocks/>
            <a:stCxn id="25" idx="3"/>
          </p:cNvCxnSpPr>
          <p:nvPr/>
        </p:nvCxnSpPr>
        <p:spPr>
          <a:xfrm flipV="1">
            <a:off x="3268175" y="2312808"/>
            <a:ext cx="1930381" cy="1160586"/>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0D544AB3-3131-EF93-3B21-CF7D540AA7E3}"/>
              </a:ext>
            </a:extLst>
          </p:cNvPr>
          <p:cNvSpPr/>
          <p:nvPr/>
        </p:nvSpPr>
        <p:spPr>
          <a:xfrm>
            <a:off x="163776" y="3016194"/>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Role Based Header Switching.</a:t>
            </a:r>
          </a:p>
        </p:txBody>
      </p:sp>
      <p:cxnSp>
        <p:nvCxnSpPr>
          <p:cNvPr id="27" name="Straight Arrow Connector 26">
            <a:extLst>
              <a:ext uri="{FF2B5EF4-FFF2-40B4-BE49-F238E27FC236}">
                <a16:creationId xmlns:a16="http://schemas.microsoft.com/office/drawing/2014/main" id="{B25A8620-8DE8-5EE7-734D-9664CB899F18}"/>
              </a:ext>
            </a:extLst>
          </p:cNvPr>
          <p:cNvCxnSpPr>
            <a:cxnSpLocks/>
            <a:stCxn id="28" idx="3"/>
          </p:cNvCxnSpPr>
          <p:nvPr/>
        </p:nvCxnSpPr>
        <p:spPr>
          <a:xfrm flipV="1">
            <a:off x="3281823" y="3781015"/>
            <a:ext cx="1934417" cy="807937"/>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8" name="Rectangle 27">
            <a:extLst>
              <a:ext uri="{FF2B5EF4-FFF2-40B4-BE49-F238E27FC236}">
                <a16:creationId xmlns:a16="http://schemas.microsoft.com/office/drawing/2014/main" id="{891F4765-4EBF-185D-EAD0-C40F4479CD4D}"/>
              </a:ext>
            </a:extLst>
          </p:cNvPr>
          <p:cNvSpPr/>
          <p:nvPr/>
        </p:nvSpPr>
        <p:spPr>
          <a:xfrm>
            <a:off x="177424" y="4131752"/>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instructor sidebar to control all features of platform</a:t>
            </a:r>
          </a:p>
        </p:txBody>
      </p:sp>
      <p:pic>
        <p:nvPicPr>
          <p:cNvPr id="10" name="Picture 9">
            <a:extLst>
              <a:ext uri="{FF2B5EF4-FFF2-40B4-BE49-F238E27FC236}">
                <a16:creationId xmlns:a16="http://schemas.microsoft.com/office/drawing/2014/main" id="{BAA2D5F0-A911-6AC4-6E78-4D3E34F40941}"/>
              </a:ext>
            </a:extLst>
          </p:cNvPr>
          <p:cNvPicPr>
            <a:picLocks noChangeAspect="1"/>
          </p:cNvPicPr>
          <p:nvPr/>
        </p:nvPicPr>
        <p:blipFill>
          <a:blip r:embed="rId3"/>
          <a:stretch>
            <a:fillRect/>
          </a:stretch>
        </p:blipFill>
        <p:spPr>
          <a:xfrm>
            <a:off x="5212204" y="2047201"/>
            <a:ext cx="6962112" cy="3088609"/>
          </a:xfrm>
          <a:prstGeom prst="rect">
            <a:avLst/>
          </a:prstGeom>
        </p:spPr>
      </p:pic>
      <p:cxnSp>
        <p:nvCxnSpPr>
          <p:cNvPr id="32" name="Straight Arrow Connector 31">
            <a:extLst>
              <a:ext uri="{FF2B5EF4-FFF2-40B4-BE49-F238E27FC236}">
                <a16:creationId xmlns:a16="http://schemas.microsoft.com/office/drawing/2014/main" id="{F32F0F87-49EE-5AB3-59B5-3FBDE0C91B3A}"/>
              </a:ext>
            </a:extLst>
          </p:cNvPr>
          <p:cNvCxnSpPr>
            <a:cxnSpLocks/>
            <a:stCxn id="33" idx="3"/>
          </p:cNvCxnSpPr>
          <p:nvPr/>
        </p:nvCxnSpPr>
        <p:spPr>
          <a:xfrm flipV="1">
            <a:off x="9777622" y="3598675"/>
            <a:ext cx="46845" cy="8896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Rectangle 32">
            <a:extLst>
              <a:ext uri="{FF2B5EF4-FFF2-40B4-BE49-F238E27FC236}">
                <a16:creationId xmlns:a16="http://schemas.microsoft.com/office/drawing/2014/main" id="{BD009A4C-E532-5DF9-011F-06E0CBABA74E}"/>
              </a:ext>
            </a:extLst>
          </p:cNvPr>
          <p:cNvSpPr/>
          <p:nvPr/>
        </p:nvSpPr>
        <p:spPr>
          <a:xfrm>
            <a:off x="6673223" y="3930594"/>
            <a:ext cx="3104399" cy="1115558"/>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Cards to show real time data about total enrollments, courses, ratings, and earned revenue.</a:t>
            </a:r>
          </a:p>
        </p:txBody>
      </p:sp>
    </p:spTree>
    <p:extLst>
      <p:ext uri="{BB962C8B-B14F-4D97-AF65-F5344CB8AC3E}">
        <p14:creationId xmlns:p14="http://schemas.microsoft.com/office/powerpoint/2010/main" val="71926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6A095-51DA-D305-9DCA-55CCD5000A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267CB-9E57-E799-4329-CF13B3046E49}"/>
              </a:ext>
            </a:extLst>
          </p:cNvPr>
          <p:cNvSpPr>
            <a:spLocks noGrp="1"/>
          </p:cNvSpPr>
          <p:nvPr>
            <p:ph type="title"/>
          </p:nvPr>
        </p:nvSpPr>
        <p:spPr>
          <a:xfrm>
            <a:off x="802303" y="338997"/>
            <a:ext cx="10515600" cy="1325563"/>
          </a:xfrm>
        </p:spPr>
        <p:txBody>
          <a:bodyPr/>
          <a:lstStyle/>
          <a:p>
            <a:r>
              <a:rPr lang="en-US" dirty="0"/>
              <a:t>User-Interfaces</a:t>
            </a:r>
          </a:p>
        </p:txBody>
      </p:sp>
      <p:sp>
        <p:nvSpPr>
          <p:cNvPr id="3" name="Footer Placeholder 2">
            <a:extLst>
              <a:ext uri="{FF2B5EF4-FFF2-40B4-BE49-F238E27FC236}">
                <a16:creationId xmlns:a16="http://schemas.microsoft.com/office/drawing/2014/main" id="{7AE5A0ED-F535-F569-5967-A829590CC89A}"/>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FA368AB8-AF51-5562-B3D0-A250745F2319}"/>
              </a:ext>
            </a:extLst>
          </p:cNvPr>
          <p:cNvSpPr>
            <a:spLocks noGrp="1"/>
          </p:cNvSpPr>
          <p:nvPr>
            <p:ph type="sldNum" sz="quarter" idx="12"/>
          </p:nvPr>
        </p:nvSpPr>
        <p:spPr/>
        <p:txBody>
          <a:bodyPr/>
          <a:lstStyle/>
          <a:p>
            <a:fld id="{95CBEC59-7FF9-4688-98DF-89832A0C9025}" type="slidenum">
              <a:rPr lang="en-US" smtClean="0"/>
              <a:t>33</a:t>
            </a:fld>
            <a:endParaRPr lang="en-US" dirty="0"/>
          </a:p>
        </p:txBody>
      </p:sp>
      <p:sp>
        <p:nvSpPr>
          <p:cNvPr id="5" name="Text Placeholder 4">
            <a:extLst>
              <a:ext uri="{FF2B5EF4-FFF2-40B4-BE49-F238E27FC236}">
                <a16:creationId xmlns:a16="http://schemas.microsoft.com/office/drawing/2014/main" id="{2B58E9B5-F463-2A10-6446-465B4D0AA8C1}"/>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32C0BE58-958A-18D5-7DAF-874032104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6D77DF70-6855-72C4-6754-16BCFCC8ACAF}"/>
              </a:ext>
            </a:extLst>
          </p:cNvPr>
          <p:cNvSpPr txBox="1">
            <a:spLocks/>
          </p:cNvSpPr>
          <p:nvPr/>
        </p:nvSpPr>
        <p:spPr>
          <a:xfrm>
            <a:off x="518954" y="1290589"/>
            <a:ext cx="3448509" cy="5608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Learning Dashboard GUI</a:t>
            </a:r>
          </a:p>
        </p:txBody>
      </p:sp>
      <p:cxnSp>
        <p:nvCxnSpPr>
          <p:cNvPr id="24" name="Straight Arrow Connector 23">
            <a:extLst>
              <a:ext uri="{FF2B5EF4-FFF2-40B4-BE49-F238E27FC236}">
                <a16:creationId xmlns:a16="http://schemas.microsoft.com/office/drawing/2014/main" id="{8047F293-3777-5320-5E45-1E7917520CF7}"/>
              </a:ext>
            </a:extLst>
          </p:cNvPr>
          <p:cNvCxnSpPr>
            <a:cxnSpLocks/>
            <a:stCxn id="25" idx="3"/>
          </p:cNvCxnSpPr>
          <p:nvPr/>
        </p:nvCxnSpPr>
        <p:spPr>
          <a:xfrm flipV="1">
            <a:off x="3268175" y="2312808"/>
            <a:ext cx="1930381" cy="1160586"/>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EAEE831F-2A0C-867A-730A-2060A03DDA24}"/>
              </a:ext>
            </a:extLst>
          </p:cNvPr>
          <p:cNvSpPr/>
          <p:nvPr/>
        </p:nvSpPr>
        <p:spPr>
          <a:xfrm>
            <a:off x="163776" y="3016194"/>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Role Based Header Switching for real time and easy navigations to other pages.</a:t>
            </a:r>
          </a:p>
        </p:txBody>
      </p:sp>
      <p:cxnSp>
        <p:nvCxnSpPr>
          <p:cNvPr id="27" name="Straight Arrow Connector 26">
            <a:extLst>
              <a:ext uri="{FF2B5EF4-FFF2-40B4-BE49-F238E27FC236}">
                <a16:creationId xmlns:a16="http://schemas.microsoft.com/office/drawing/2014/main" id="{12EDF1F8-A981-2005-6156-57A3E3BF0FF9}"/>
              </a:ext>
            </a:extLst>
          </p:cNvPr>
          <p:cNvCxnSpPr>
            <a:cxnSpLocks/>
            <a:stCxn id="28" idx="3"/>
          </p:cNvCxnSpPr>
          <p:nvPr/>
        </p:nvCxnSpPr>
        <p:spPr>
          <a:xfrm flipV="1">
            <a:off x="3281823" y="3781015"/>
            <a:ext cx="1934417" cy="807937"/>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8" name="Rectangle 27">
            <a:extLst>
              <a:ext uri="{FF2B5EF4-FFF2-40B4-BE49-F238E27FC236}">
                <a16:creationId xmlns:a16="http://schemas.microsoft.com/office/drawing/2014/main" id="{937BF915-20F8-01A7-1831-59CBFCF58EB4}"/>
              </a:ext>
            </a:extLst>
          </p:cNvPr>
          <p:cNvSpPr/>
          <p:nvPr/>
        </p:nvSpPr>
        <p:spPr>
          <a:xfrm>
            <a:off x="177424" y="4131752"/>
            <a:ext cx="3104399" cy="914400"/>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Lesson will </a:t>
            </a:r>
            <a:r>
              <a:rPr lang="en-US" dirty="0" err="1"/>
              <a:t>showup</a:t>
            </a:r>
            <a:r>
              <a:rPr lang="en-US" dirty="0"/>
              <a:t> here to navigate and switch between lessons.</a:t>
            </a:r>
          </a:p>
        </p:txBody>
      </p:sp>
      <p:pic>
        <p:nvPicPr>
          <p:cNvPr id="9" name="Picture 8">
            <a:extLst>
              <a:ext uri="{FF2B5EF4-FFF2-40B4-BE49-F238E27FC236}">
                <a16:creationId xmlns:a16="http://schemas.microsoft.com/office/drawing/2014/main" id="{54E30B0F-384B-DCE7-8D90-3DBE46611477}"/>
              </a:ext>
            </a:extLst>
          </p:cNvPr>
          <p:cNvPicPr>
            <a:picLocks noChangeAspect="1"/>
          </p:cNvPicPr>
          <p:nvPr/>
        </p:nvPicPr>
        <p:blipFill>
          <a:blip r:embed="rId3"/>
          <a:stretch>
            <a:fillRect/>
          </a:stretch>
        </p:blipFill>
        <p:spPr>
          <a:xfrm>
            <a:off x="5212204" y="2078227"/>
            <a:ext cx="6927989" cy="3930594"/>
          </a:xfrm>
          <a:prstGeom prst="rect">
            <a:avLst/>
          </a:prstGeom>
        </p:spPr>
      </p:pic>
      <p:cxnSp>
        <p:nvCxnSpPr>
          <p:cNvPr id="32" name="Straight Arrow Connector 31">
            <a:extLst>
              <a:ext uri="{FF2B5EF4-FFF2-40B4-BE49-F238E27FC236}">
                <a16:creationId xmlns:a16="http://schemas.microsoft.com/office/drawing/2014/main" id="{13235279-4807-3056-EDCE-4055FD6BE9D6}"/>
              </a:ext>
            </a:extLst>
          </p:cNvPr>
          <p:cNvCxnSpPr>
            <a:cxnSpLocks/>
            <a:stCxn id="33" idx="3"/>
          </p:cNvCxnSpPr>
          <p:nvPr/>
        </p:nvCxnSpPr>
        <p:spPr>
          <a:xfrm>
            <a:off x="6529455" y="5222285"/>
            <a:ext cx="473933" cy="4560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Rectangle 32">
            <a:extLst>
              <a:ext uri="{FF2B5EF4-FFF2-40B4-BE49-F238E27FC236}">
                <a16:creationId xmlns:a16="http://schemas.microsoft.com/office/drawing/2014/main" id="{BFDCFF00-3358-CD51-E68E-C2CF199A6B67}"/>
              </a:ext>
            </a:extLst>
          </p:cNvPr>
          <p:cNvSpPr/>
          <p:nvPr/>
        </p:nvSpPr>
        <p:spPr>
          <a:xfrm>
            <a:off x="3425056" y="4664506"/>
            <a:ext cx="3104399" cy="1115558"/>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time progress update of the course</a:t>
            </a:r>
          </a:p>
        </p:txBody>
      </p:sp>
    </p:spTree>
    <p:extLst>
      <p:ext uri="{BB962C8B-B14F-4D97-AF65-F5344CB8AC3E}">
        <p14:creationId xmlns:p14="http://schemas.microsoft.com/office/powerpoint/2010/main" val="1054164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866AE-3C76-4CBE-C074-A7448EF7B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31F70-BE3F-F125-AF93-B6D29904B98F}"/>
              </a:ext>
            </a:extLst>
          </p:cNvPr>
          <p:cNvSpPr>
            <a:spLocks noGrp="1"/>
          </p:cNvSpPr>
          <p:nvPr>
            <p:ph type="title"/>
          </p:nvPr>
        </p:nvSpPr>
        <p:spPr>
          <a:xfrm>
            <a:off x="802303" y="338997"/>
            <a:ext cx="10515600" cy="1325563"/>
          </a:xfrm>
        </p:spPr>
        <p:txBody>
          <a:bodyPr/>
          <a:lstStyle/>
          <a:p>
            <a:r>
              <a:rPr lang="en-US" dirty="0"/>
              <a:t>User-Interfaces</a:t>
            </a:r>
          </a:p>
        </p:txBody>
      </p:sp>
      <p:sp>
        <p:nvSpPr>
          <p:cNvPr id="3" name="Footer Placeholder 2">
            <a:extLst>
              <a:ext uri="{FF2B5EF4-FFF2-40B4-BE49-F238E27FC236}">
                <a16:creationId xmlns:a16="http://schemas.microsoft.com/office/drawing/2014/main" id="{BBFFEDDD-B872-10D3-CCE2-7EAA7712E479}"/>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8020162E-97D7-1A08-1C40-D68FAEF56C2E}"/>
              </a:ext>
            </a:extLst>
          </p:cNvPr>
          <p:cNvSpPr>
            <a:spLocks noGrp="1"/>
          </p:cNvSpPr>
          <p:nvPr>
            <p:ph type="sldNum" sz="quarter" idx="12"/>
          </p:nvPr>
        </p:nvSpPr>
        <p:spPr/>
        <p:txBody>
          <a:bodyPr/>
          <a:lstStyle/>
          <a:p>
            <a:fld id="{95CBEC59-7FF9-4688-98DF-89832A0C9025}" type="slidenum">
              <a:rPr lang="en-US" smtClean="0"/>
              <a:t>34</a:t>
            </a:fld>
            <a:endParaRPr lang="en-US" dirty="0"/>
          </a:p>
        </p:txBody>
      </p:sp>
      <p:sp>
        <p:nvSpPr>
          <p:cNvPr id="5" name="Text Placeholder 4">
            <a:extLst>
              <a:ext uri="{FF2B5EF4-FFF2-40B4-BE49-F238E27FC236}">
                <a16:creationId xmlns:a16="http://schemas.microsoft.com/office/drawing/2014/main" id="{319D71CA-D0E1-6165-FC64-4F721C215D7C}"/>
              </a:ext>
            </a:extLst>
          </p:cNvPr>
          <p:cNvSpPr>
            <a:spLocks noGrp="1"/>
          </p:cNvSpPr>
          <p:nvPr>
            <p:ph type="body" sz="quarter" idx="14"/>
          </p:nvPr>
        </p:nvSpPr>
        <p:spPr/>
        <p:txBody>
          <a:bodyPr/>
          <a:lstStyle/>
          <a:p>
            <a:r>
              <a:rPr lang="en-US" dirty="0"/>
              <a:t>2025</a:t>
            </a:r>
          </a:p>
        </p:txBody>
      </p:sp>
      <p:pic>
        <p:nvPicPr>
          <p:cNvPr id="6" name="Picture 5" descr="C:\Users\usman.waheed\Desktop\vulogo.jpg">
            <a:extLst>
              <a:ext uri="{FF2B5EF4-FFF2-40B4-BE49-F238E27FC236}">
                <a16:creationId xmlns:a16="http://schemas.microsoft.com/office/drawing/2014/main" id="{0CA1AEA4-8E78-9C42-05F5-8E94ED324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a:extLst>
              <a:ext uri="{FF2B5EF4-FFF2-40B4-BE49-F238E27FC236}">
                <a16:creationId xmlns:a16="http://schemas.microsoft.com/office/drawing/2014/main" id="{382A7AF4-BE25-7A1D-6B59-72C8BABBC6D0}"/>
              </a:ext>
            </a:extLst>
          </p:cNvPr>
          <p:cNvSpPr txBox="1">
            <a:spLocks/>
          </p:cNvSpPr>
          <p:nvPr/>
        </p:nvSpPr>
        <p:spPr>
          <a:xfrm>
            <a:off x="518954" y="1290589"/>
            <a:ext cx="4121285" cy="5608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highlight>
                  <a:srgbClr val="FFFF00"/>
                </a:highlight>
              </a:rPr>
              <a:t>After Course Completion GUI</a:t>
            </a:r>
          </a:p>
        </p:txBody>
      </p:sp>
      <p:pic>
        <p:nvPicPr>
          <p:cNvPr id="10" name="Picture 9">
            <a:extLst>
              <a:ext uri="{FF2B5EF4-FFF2-40B4-BE49-F238E27FC236}">
                <a16:creationId xmlns:a16="http://schemas.microsoft.com/office/drawing/2014/main" id="{41B3B640-F66A-5E2B-AC57-7171FF8F2529}"/>
              </a:ext>
            </a:extLst>
          </p:cNvPr>
          <p:cNvPicPr>
            <a:picLocks noChangeAspect="1"/>
          </p:cNvPicPr>
          <p:nvPr/>
        </p:nvPicPr>
        <p:blipFill>
          <a:blip r:embed="rId3"/>
          <a:stretch>
            <a:fillRect/>
          </a:stretch>
        </p:blipFill>
        <p:spPr>
          <a:xfrm>
            <a:off x="5198556" y="1968910"/>
            <a:ext cx="6962112" cy="3914277"/>
          </a:xfrm>
          <a:prstGeom prst="rect">
            <a:avLst/>
          </a:prstGeom>
        </p:spPr>
      </p:pic>
      <p:cxnSp>
        <p:nvCxnSpPr>
          <p:cNvPr id="32" name="Straight Arrow Connector 31">
            <a:extLst>
              <a:ext uri="{FF2B5EF4-FFF2-40B4-BE49-F238E27FC236}">
                <a16:creationId xmlns:a16="http://schemas.microsoft.com/office/drawing/2014/main" id="{8A85F50F-B4AA-491C-073F-660019B9BD85}"/>
              </a:ext>
            </a:extLst>
          </p:cNvPr>
          <p:cNvCxnSpPr>
            <a:cxnSpLocks/>
            <a:stCxn id="33" idx="3"/>
          </p:cNvCxnSpPr>
          <p:nvPr/>
        </p:nvCxnSpPr>
        <p:spPr>
          <a:xfrm flipV="1">
            <a:off x="6529455" y="4035131"/>
            <a:ext cx="976814" cy="1562839"/>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1F6E5746-5983-3A19-3CB0-BC0FD82CFAB8}"/>
              </a:ext>
            </a:extLst>
          </p:cNvPr>
          <p:cNvSpPr/>
          <p:nvPr/>
        </p:nvSpPr>
        <p:spPr>
          <a:xfrm>
            <a:off x="3425056" y="4664505"/>
            <a:ext cx="3104399" cy="1866929"/>
          </a:xfrm>
          <a:prstGeom prst="rect">
            <a:avLst/>
          </a:prstGeom>
          <a:gradFill>
            <a:gsLst>
              <a:gs pos="0">
                <a:schemeClr val="bg2">
                  <a:alpha val="85000"/>
                </a:schemeClr>
              </a:gs>
              <a:gs pos="100000">
                <a:schemeClr val="accent1">
                  <a:alpha val="85000"/>
                </a:schemeClr>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successful course completion student can also watch and view course content for lifetime and it just shows up this notification to contact instructor to get certificates.</a:t>
            </a:r>
          </a:p>
        </p:txBody>
      </p:sp>
    </p:spTree>
    <p:extLst>
      <p:ext uri="{BB962C8B-B14F-4D97-AF65-F5344CB8AC3E}">
        <p14:creationId xmlns:p14="http://schemas.microsoft.com/office/powerpoint/2010/main" val="428744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CC127-7F64-90FF-E259-DEA24C662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6DF3E-662D-45F2-B4E5-AB3CF255BAFE}"/>
              </a:ext>
            </a:extLst>
          </p:cNvPr>
          <p:cNvSpPr>
            <a:spLocks noGrp="1"/>
          </p:cNvSpPr>
          <p:nvPr>
            <p:ph type="title"/>
          </p:nvPr>
        </p:nvSpPr>
        <p:spPr>
          <a:xfrm>
            <a:off x="928799" y="607100"/>
            <a:ext cx="6236275" cy="697044"/>
          </a:xfrm>
        </p:spPr>
        <p:txBody>
          <a:bodyPr/>
          <a:lstStyle/>
          <a:p>
            <a:r>
              <a:rPr lang="en-US" dirty="0"/>
              <a:t>Languages &amp; Tools Used</a:t>
            </a:r>
          </a:p>
        </p:txBody>
      </p:sp>
      <p:sp>
        <p:nvSpPr>
          <p:cNvPr id="4" name="Footer Placeholder 3">
            <a:extLst>
              <a:ext uri="{FF2B5EF4-FFF2-40B4-BE49-F238E27FC236}">
                <a16:creationId xmlns:a16="http://schemas.microsoft.com/office/drawing/2014/main" id="{6F1BBC8F-56E1-8132-44D2-56AB0B035D98}"/>
              </a:ext>
            </a:extLst>
          </p:cNvPr>
          <p:cNvSpPr>
            <a:spLocks noGrp="1"/>
          </p:cNvSpPr>
          <p:nvPr>
            <p:ph type="ftr" sz="quarter" idx="11"/>
          </p:nvPr>
        </p:nvSpPr>
        <p:spPr/>
        <p:txBody>
          <a:bodyPr/>
          <a:lstStyle/>
          <a:p>
            <a:r>
              <a:rPr lang="en-US" dirty="0"/>
              <a:t>Modern E-Learning Platform</a:t>
            </a:r>
          </a:p>
        </p:txBody>
      </p:sp>
      <p:sp>
        <p:nvSpPr>
          <p:cNvPr id="5" name="Slide Number Placeholder 4">
            <a:extLst>
              <a:ext uri="{FF2B5EF4-FFF2-40B4-BE49-F238E27FC236}">
                <a16:creationId xmlns:a16="http://schemas.microsoft.com/office/drawing/2014/main" id="{6B17C991-9150-FAD7-41CF-BB186E42C272}"/>
              </a:ext>
            </a:extLst>
          </p:cNvPr>
          <p:cNvSpPr>
            <a:spLocks noGrp="1"/>
          </p:cNvSpPr>
          <p:nvPr>
            <p:ph type="sldNum" sz="quarter" idx="12"/>
          </p:nvPr>
        </p:nvSpPr>
        <p:spPr/>
        <p:txBody>
          <a:bodyPr/>
          <a:lstStyle/>
          <a:p>
            <a:fld id="{95CBEC59-7FF9-4688-98DF-89832A0C9025}" type="slidenum">
              <a:rPr lang="en-US" smtClean="0"/>
              <a:pPr/>
              <a:t>35</a:t>
            </a:fld>
            <a:endParaRPr lang="en-US" dirty="0"/>
          </a:p>
        </p:txBody>
      </p:sp>
      <p:sp>
        <p:nvSpPr>
          <p:cNvPr id="29" name="Text Placeholder 28">
            <a:extLst>
              <a:ext uri="{FF2B5EF4-FFF2-40B4-BE49-F238E27FC236}">
                <a16:creationId xmlns:a16="http://schemas.microsoft.com/office/drawing/2014/main" id="{74FDE080-0029-172A-81A1-5F2E490962C5}"/>
              </a:ext>
            </a:extLst>
          </p:cNvPr>
          <p:cNvSpPr>
            <a:spLocks noGrp="1"/>
          </p:cNvSpPr>
          <p:nvPr>
            <p:ph type="body" sz="quarter" idx="14"/>
          </p:nvPr>
        </p:nvSpPr>
        <p:spPr/>
        <p:txBody>
          <a:bodyPr/>
          <a:lstStyle/>
          <a:p>
            <a:r>
              <a:rPr lang="en-US" dirty="0"/>
              <a:t>2025</a:t>
            </a:r>
          </a:p>
        </p:txBody>
      </p:sp>
      <p:pic>
        <p:nvPicPr>
          <p:cNvPr id="71" name="Picture Placeholder 70" descr="Checklist RTL">
            <a:extLst>
              <a:ext uri="{FF2B5EF4-FFF2-40B4-BE49-F238E27FC236}">
                <a16:creationId xmlns:a16="http://schemas.microsoft.com/office/drawing/2014/main" id="{F9286D8D-13DE-2B7D-2CA3-EDADB7925A1C}"/>
              </a:ext>
            </a:extLst>
          </p:cNvPr>
          <p:cNvPicPr>
            <a:picLocks noGrp="1" noChangeAspect="1"/>
          </p:cNvPicPr>
          <p:nvPr>
            <p:ph type="pic" sz="quarter" idx="28"/>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32166" y="1757980"/>
            <a:ext cx="867600" cy="868680"/>
          </a:xfrm>
        </p:spPr>
      </p:pic>
      <p:sp>
        <p:nvSpPr>
          <p:cNvPr id="14" name="Flowchart: Alternate Process 13">
            <a:extLst>
              <a:ext uri="{FF2B5EF4-FFF2-40B4-BE49-F238E27FC236}">
                <a16:creationId xmlns:a16="http://schemas.microsoft.com/office/drawing/2014/main" id="{515DC137-E1F3-9388-DC0A-CC06C7CF089A}"/>
              </a:ext>
            </a:extLst>
          </p:cNvPr>
          <p:cNvSpPr/>
          <p:nvPr/>
        </p:nvSpPr>
        <p:spPr>
          <a:xfrm>
            <a:off x="390318" y="1433603"/>
            <a:ext cx="4983409" cy="1368597"/>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F033BC1-30D9-248C-A167-E6874D8F7EF7}"/>
              </a:ext>
            </a:extLst>
          </p:cNvPr>
          <p:cNvPicPr>
            <a:picLocks noChangeAspect="1"/>
          </p:cNvPicPr>
          <p:nvPr/>
        </p:nvPicPr>
        <p:blipFill>
          <a:blip r:embed="rId4"/>
          <a:stretch>
            <a:fillRect/>
          </a:stretch>
        </p:blipFill>
        <p:spPr>
          <a:xfrm>
            <a:off x="481205" y="1541414"/>
            <a:ext cx="989637" cy="989637"/>
          </a:xfrm>
          <a:prstGeom prst="rect">
            <a:avLst/>
          </a:prstGeom>
        </p:spPr>
      </p:pic>
      <p:sp>
        <p:nvSpPr>
          <p:cNvPr id="16" name="TextBox 15">
            <a:extLst>
              <a:ext uri="{FF2B5EF4-FFF2-40B4-BE49-F238E27FC236}">
                <a16:creationId xmlns:a16="http://schemas.microsoft.com/office/drawing/2014/main" id="{B49925AF-87D4-12BC-1E76-D51C396811EF}"/>
              </a:ext>
            </a:extLst>
          </p:cNvPr>
          <p:cNvSpPr txBox="1"/>
          <p:nvPr/>
        </p:nvSpPr>
        <p:spPr>
          <a:xfrm>
            <a:off x="1565271" y="1739822"/>
            <a:ext cx="36530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Segoe UI"/>
              </a:rPr>
              <a:t>HTML is used for Frontend User Interface &amp; structure in this project.</a:t>
            </a:r>
          </a:p>
        </p:txBody>
      </p:sp>
      <p:sp>
        <p:nvSpPr>
          <p:cNvPr id="60" name="Flowchart: Alternate Process 59">
            <a:extLst>
              <a:ext uri="{FF2B5EF4-FFF2-40B4-BE49-F238E27FC236}">
                <a16:creationId xmlns:a16="http://schemas.microsoft.com/office/drawing/2014/main" id="{E908FF7D-5501-10EE-B7D3-BBA302615FD5}"/>
              </a:ext>
            </a:extLst>
          </p:cNvPr>
          <p:cNvSpPr/>
          <p:nvPr/>
        </p:nvSpPr>
        <p:spPr>
          <a:xfrm>
            <a:off x="6323792" y="1433603"/>
            <a:ext cx="5269159" cy="1379180"/>
          </a:xfrm>
          <a:prstGeom prst="flowChartAlternateProcess">
            <a:avLst/>
          </a:prstGeom>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endParaRPr lang="en-US">
              <a:cs typeface="Segoe UI"/>
            </a:endParaRPr>
          </a:p>
        </p:txBody>
      </p:sp>
      <p:pic>
        <p:nvPicPr>
          <p:cNvPr id="62" name="Picture 61" descr="A blue and white logo&#10;&#10;Description automatically generated">
            <a:extLst>
              <a:ext uri="{FF2B5EF4-FFF2-40B4-BE49-F238E27FC236}">
                <a16:creationId xmlns:a16="http://schemas.microsoft.com/office/drawing/2014/main" id="{5AE31D9E-911C-F29D-36A4-0C1720CF402B}"/>
              </a:ext>
            </a:extLst>
          </p:cNvPr>
          <p:cNvPicPr>
            <a:picLocks noChangeAspect="1"/>
          </p:cNvPicPr>
          <p:nvPr/>
        </p:nvPicPr>
        <p:blipFill>
          <a:blip r:embed="rId5"/>
          <a:stretch>
            <a:fillRect/>
          </a:stretch>
        </p:blipFill>
        <p:spPr>
          <a:xfrm>
            <a:off x="6589056" y="1620957"/>
            <a:ext cx="729568" cy="999885"/>
          </a:xfrm>
          <a:prstGeom prst="rect">
            <a:avLst/>
          </a:prstGeom>
        </p:spPr>
      </p:pic>
      <p:sp>
        <p:nvSpPr>
          <p:cNvPr id="63" name="TextBox 62">
            <a:extLst>
              <a:ext uri="{FF2B5EF4-FFF2-40B4-BE49-F238E27FC236}">
                <a16:creationId xmlns:a16="http://schemas.microsoft.com/office/drawing/2014/main" id="{0765438F-DC52-78D2-A5C6-F4B2E94B84B2}"/>
              </a:ext>
            </a:extLst>
          </p:cNvPr>
          <p:cNvSpPr txBox="1"/>
          <p:nvPr/>
        </p:nvSpPr>
        <p:spPr>
          <a:xfrm>
            <a:off x="7583888" y="1656236"/>
            <a:ext cx="37114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Segoe UI"/>
              </a:rPr>
              <a:t>Bootstrap &amp; CSS is used for styling the components in this project using external links and inline CSS.</a:t>
            </a:r>
          </a:p>
        </p:txBody>
      </p:sp>
      <p:sp>
        <p:nvSpPr>
          <p:cNvPr id="67" name="Flowchart: Alternate Process 66">
            <a:extLst>
              <a:ext uri="{FF2B5EF4-FFF2-40B4-BE49-F238E27FC236}">
                <a16:creationId xmlns:a16="http://schemas.microsoft.com/office/drawing/2014/main" id="{488719A7-FAB8-5B0B-F96F-19950C28C565}"/>
              </a:ext>
            </a:extLst>
          </p:cNvPr>
          <p:cNvSpPr/>
          <p:nvPr/>
        </p:nvSpPr>
        <p:spPr>
          <a:xfrm>
            <a:off x="481205" y="3126577"/>
            <a:ext cx="4898743" cy="1379180"/>
          </a:xfrm>
          <a:prstGeom prst="flowChartAlternateProces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68" name="Picture 67" descr="A yellow and white logo&#10;&#10;Description automatically generated">
            <a:extLst>
              <a:ext uri="{FF2B5EF4-FFF2-40B4-BE49-F238E27FC236}">
                <a16:creationId xmlns:a16="http://schemas.microsoft.com/office/drawing/2014/main" id="{ADE215C7-4BF8-914D-4B7F-3B2DAE8B8E72}"/>
              </a:ext>
            </a:extLst>
          </p:cNvPr>
          <p:cNvPicPr>
            <a:picLocks noChangeAspect="1"/>
          </p:cNvPicPr>
          <p:nvPr/>
        </p:nvPicPr>
        <p:blipFill>
          <a:blip r:embed="rId6"/>
          <a:stretch>
            <a:fillRect/>
          </a:stretch>
        </p:blipFill>
        <p:spPr>
          <a:xfrm>
            <a:off x="692483" y="3467758"/>
            <a:ext cx="656688" cy="777435"/>
          </a:xfrm>
          <a:prstGeom prst="rect">
            <a:avLst/>
          </a:prstGeom>
        </p:spPr>
      </p:pic>
      <p:sp>
        <p:nvSpPr>
          <p:cNvPr id="69" name="TextBox 68">
            <a:extLst>
              <a:ext uri="{FF2B5EF4-FFF2-40B4-BE49-F238E27FC236}">
                <a16:creationId xmlns:a16="http://schemas.microsoft.com/office/drawing/2014/main" id="{732A09E3-1CC1-66A2-0878-4F6F2962AB9B}"/>
              </a:ext>
            </a:extLst>
          </p:cNvPr>
          <p:cNvSpPr txBox="1"/>
          <p:nvPr/>
        </p:nvSpPr>
        <p:spPr>
          <a:xfrm>
            <a:off x="1504278" y="3309875"/>
            <a:ext cx="37134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cs typeface="Segoe UI"/>
              </a:rPr>
              <a:t>JavaScript is used for live search manipulation and other interactions in this project.</a:t>
            </a:r>
          </a:p>
        </p:txBody>
      </p:sp>
      <p:sp>
        <p:nvSpPr>
          <p:cNvPr id="70" name="Flowchart: Alternate Process 69">
            <a:extLst>
              <a:ext uri="{FF2B5EF4-FFF2-40B4-BE49-F238E27FC236}">
                <a16:creationId xmlns:a16="http://schemas.microsoft.com/office/drawing/2014/main" id="{4502F77B-2BE3-3B2B-77EE-EFCEF84A3276}"/>
              </a:ext>
            </a:extLst>
          </p:cNvPr>
          <p:cNvSpPr/>
          <p:nvPr/>
        </p:nvSpPr>
        <p:spPr>
          <a:xfrm>
            <a:off x="6323792" y="3126577"/>
            <a:ext cx="5332659" cy="1336846"/>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72" name="Picture 71" descr="A blue oval with black text&#10;&#10;Description automatically generated">
            <a:extLst>
              <a:ext uri="{FF2B5EF4-FFF2-40B4-BE49-F238E27FC236}">
                <a16:creationId xmlns:a16="http://schemas.microsoft.com/office/drawing/2014/main" id="{A57B3C3D-87A8-3FB7-F5E8-57EA388DE3C1}"/>
              </a:ext>
            </a:extLst>
          </p:cNvPr>
          <p:cNvPicPr>
            <a:picLocks noChangeAspect="1"/>
          </p:cNvPicPr>
          <p:nvPr/>
        </p:nvPicPr>
        <p:blipFill>
          <a:blip r:embed="rId7"/>
          <a:stretch>
            <a:fillRect/>
          </a:stretch>
        </p:blipFill>
        <p:spPr>
          <a:xfrm>
            <a:off x="6610216" y="3423978"/>
            <a:ext cx="1186406" cy="724326"/>
          </a:xfrm>
          <a:prstGeom prst="rect">
            <a:avLst/>
          </a:prstGeom>
        </p:spPr>
      </p:pic>
      <p:sp>
        <p:nvSpPr>
          <p:cNvPr id="74" name="TextBox 73">
            <a:extLst>
              <a:ext uri="{FF2B5EF4-FFF2-40B4-BE49-F238E27FC236}">
                <a16:creationId xmlns:a16="http://schemas.microsoft.com/office/drawing/2014/main" id="{48842002-6443-60CD-6E6B-A88C7D152A20}"/>
              </a:ext>
            </a:extLst>
          </p:cNvPr>
          <p:cNvSpPr txBox="1"/>
          <p:nvPr/>
        </p:nvSpPr>
        <p:spPr>
          <a:xfrm>
            <a:off x="7796622" y="3501973"/>
            <a:ext cx="34554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Segoe UI"/>
              </a:rPr>
              <a:t>PHP is used for Backend </a:t>
            </a:r>
          </a:p>
          <a:p>
            <a:r>
              <a:rPr lang="en-US" dirty="0">
                <a:solidFill>
                  <a:schemeClr val="bg1"/>
                </a:solidFill>
                <a:cs typeface="Segoe UI"/>
              </a:rPr>
              <a:t>Development in this project.</a:t>
            </a:r>
          </a:p>
        </p:txBody>
      </p:sp>
      <p:sp>
        <p:nvSpPr>
          <p:cNvPr id="75" name="Flowchart: Alternate Process 74">
            <a:extLst>
              <a:ext uri="{FF2B5EF4-FFF2-40B4-BE49-F238E27FC236}">
                <a16:creationId xmlns:a16="http://schemas.microsoft.com/office/drawing/2014/main" id="{985B88B5-0C33-B824-129C-8026FBE2503A}"/>
              </a:ext>
            </a:extLst>
          </p:cNvPr>
          <p:cNvSpPr/>
          <p:nvPr/>
        </p:nvSpPr>
        <p:spPr>
          <a:xfrm>
            <a:off x="6361696" y="4755974"/>
            <a:ext cx="5332659" cy="1336846"/>
          </a:xfrm>
          <a:prstGeom prst="flowChartAlternate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E9696B5-F2C2-96FC-B31B-58833E53B3F6}"/>
              </a:ext>
            </a:extLst>
          </p:cNvPr>
          <p:cNvPicPr>
            <a:picLocks noChangeAspect="1"/>
          </p:cNvPicPr>
          <p:nvPr/>
        </p:nvPicPr>
        <p:blipFill>
          <a:blip r:embed="rId8">
            <a:extLst>
              <a:ext uri="{837473B0-CC2E-450A-ABE3-18F120FF3D39}">
                <a1611:picAttrSrcUrl xmlns:a1611="http://schemas.microsoft.com/office/drawing/2016/11/main" r:id="rId9"/>
              </a:ext>
            </a:extLst>
          </a:blip>
          <a:srcRect/>
          <a:stretch/>
        </p:blipFill>
        <p:spPr>
          <a:xfrm>
            <a:off x="6879160" y="5053375"/>
            <a:ext cx="724326" cy="724326"/>
          </a:xfrm>
          <a:prstGeom prst="rect">
            <a:avLst/>
          </a:prstGeom>
        </p:spPr>
      </p:pic>
      <p:sp>
        <p:nvSpPr>
          <p:cNvPr id="78" name="TextBox 77">
            <a:extLst>
              <a:ext uri="{FF2B5EF4-FFF2-40B4-BE49-F238E27FC236}">
                <a16:creationId xmlns:a16="http://schemas.microsoft.com/office/drawing/2014/main" id="{A0BF1F08-8840-CC5A-D9E2-1D7FB5701E07}"/>
              </a:ext>
            </a:extLst>
          </p:cNvPr>
          <p:cNvSpPr txBox="1"/>
          <p:nvPr/>
        </p:nvSpPr>
        <p:spPr>
          <a:xfrm>
            <a:off x="7834526" y="5131370"/>
            <a:ext cx="34554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Segoe UI"/>
              </a:rPr>
              <a:t>SQL is used for server side and as a database language.</a:t>
            </a:r>
          </a:p>
        </p:txBody>
      </p:sp>
      <p:sp>
        <p:nvSpPr>
          <p:cNvPr id="79" name="Flowchart: Alternate Process 78">
            <a:extLst>
              <a:ext uri="{FF2B5EF4-FFF2-40B4-BE49-F238E27FC236}">
                <a16:creationId xmlns:a16="http://schemas.microsoft.com/office/drawing/2014/main" id="{1A282CF5-7FF8-9764-95D0-4BF777E3D176}"/>
              </a:ext>
            </a:extLst>
          </p:cNvPr>
          <p:cNvSpPr/>
          <p:nvPr/>
        </p:nvSpPr>
        <p:spPr>
          <a:xfrm>
            <a:off x="497645" y="4817118"/>
            <a:ext cx="4898743" cy="1379180"/>
          </a:xfrm>
          <a:prstGeom prst="flowChartAlternateProcess">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90035DDD-0851-0ACF-5044-97993FF06A4A}"/>
              </a:ext>
            </a:extLst>
          </p:cNvPr>
          <p:cNvPicPr>
            <a:picLocks noChangeAspect="1"/>
          </p:cNvPicPr>
          <p:nvPr/>
        </p:nvPicPr>
        <p:blipFill>
          <a:blip r:embed="rId10">
            <a:extLst>
              <a:ext uri="{837473B0-CC2E-450A-ABE3-18F120FF3D39}">
                <a1611:picAttrSrcUrl xmlns:a1611="http://schemas.microsoft.com/office/drawing/2016/11/main" r:id="rId11"/>
              </a:ext>
            </a:extLst>
          </a:blip>
          <a:srcRect/>
          <a:stretch/>
        </p:blipFill>
        <p:spPr>
          <a:xfrm>
            <a:off x="708923" y="5219940"/>
            <a:ext cx="656688" cy="654152"/>
          </a:xfrm>
          <a:prstGeom prst="rect">
            <a:avLst/>
          </a:prstGeom>
        </p:spPr>
      </p:pic>
      <p:sp>
        <p:nvSpPr>
          <p:cNvPr id="81" name="TextBox 80">
            <a:extLst>
              <a:ext uri="{FF2B5EF4-FFF2-40B4-BE49-F238E27FC236}">
                <a16:creationId xmlns:a16="http://schemas.microsoft.com/office/drawing/2014/main" id="{6E09DE30-A3F5-88A5-6E2E-2FFDE0FCBDED}"/>
              </a:ext>
            </a:extLst>
          </p:cNvPr>
          <p:cNvSpPr txBox="1"/>
          <p:nvPr/>
        </p:nvSpPr>
        <p:spPr>
          <a:xfrm>
            <a:off x="1520718" y="5000416"/>
            <a:ext cx="37134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cs typeface="Segoe UI"/>
              </a:rPr>
              <a:t>Visual Studio code is used for the complete project building and various extensions also used.</a:t>
            </a:r>
          </a:p>
        </p:txBody>
      </p:sp>
    </p:spTree>
    <p:extLst>
      <p:ext uri="{BB962C8B-B14F-4D97-AF65-F5344CB8AC3E}">
        <p14:creationId xmlns:p14="http://schemas.microsoft.com/office/powerpoint/2010/main" val="972005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Umair Maqbool – BC190203051</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2025</a:t>
            </a:r>
          </a:p>
        </p:txBody>
      </p:sp>
    </p:spTree>
    <p:extLst>
      <p:ext uri="{BB962C8B-B14F-4D97-AF65-F5344CB8AC3E}">
        <p14:creationId xmlns:p14="http://schemas.microsoft.com/office/powerpoint/2010/main" val="36301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a:stretch>
        </a:blipFill>
        <a:effectLst/>
      </p:bgPr>
    </p:bg>
    <p:spTree>
      <p:nvGrpSpPr>
        <p:cNvPr id="1" name="">
          <a:extLst>
            <a:ext uri="{FF2B5EF4-FFF2-40B4-BE49-F238E27FC236}">
              <a16:creationId xmlns:a16="http://schemas.microsoft.com/office/drawing/2014/main" id="{28C59803-EAD3-D125-7D69-E892B40C8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B4B14E-E29E-97A4-1EEB-26FA8DDD5E8A}"/>
              </a:ext>
            </a:extLst>
          </p:cNvPr>
          <p:cNvSpPr>
            <a:spLocks noGrp="1"/>
          </p:cNvSpPr>
          <p:nvPr>
            <p:ph type="title"/>
          </p:nvPr>
        </p:nvSpPr>
        <p:spPr>
          <a:xfrm>
            <a:off x="2981175" y="1392702"/>
            <a:ext cx="6820049" cy="633127"/>
          </a:xfrm>
        </p:spPr>
        <p:txBody>
          <a:bodyPr>
            <a:noAutofit/>
          </a:bodyPr>
          <a:lstStyle/>
          <a:p>
            <a:r>
              <a:rPr lang="en-US" dirty="0">
                <a:highlight>
                  <a:srgbClr val="FFFF00"/>
                </a:highlight>
              </a:rPr>
              <a:t> Introduction of the Project </a:t>
            </a:r>
          </a:p>
        </p:txBody>
      </p:sp>
      <p:sp>
        <p:nvSpPr>
          <p:cNvPr id="4" name="Slide Number Placeholder 3">
            <a:extLst>
              <a:ext uri="{FF2B5EF4-FFF2-40B4-BE49-F238E27FC236}">
                <a16:creationId xmlns:a16="http://schemas.microsoft.com/office/drawing/2014/main" id="{FE71B325-67B3-3AAF-2D1F-FDA79FBA608E}"/>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5" name="Text Placeholder 4">
            <a:extLst>
              <a:ext uri="{FF2B5EF4-FFF2-40B4-BE49-F238E27FC236}">
                <a16:creationId xmlns:a16="http://schemas.microsoft.com/office/drawing/2014/main" id="{CC28979B-DC90-2234-99DF-562D3B5FE8DF}"/>
              </a:ext>
            </a:extLst>
          </p:cNvPr>
          <p:cNvSpPr>
            <a:spLocks noGrp="1"/>
          </p:cNvSpPr>
          <p:nvPr>
            <p:ph type="body" sz="quarter" idx="14"/>
          </p:nvPr>
        </p:nvSpPr>
        <p:spPr/>
        <p:txBody>
          <a:bodyPr/>
          <a:lstStyle/>
          <a:p>
            <a:r>
              <a:rPr lang="en-US" dirty="0"/>
              <a:t>2025</a:t>
            </a:r>
          </a:p>
        </p:txBody>
      </p:sp>
      <p:sp>
        <p:nvSpPr>
          <p:cNvPr id="6" name="Text Placeholder 5">
            <a:extLst>
              <a:ext uri="{FF2B5EF4-FFF2-40B4-BE49-F238E27FC236}">
                <a16:creationId xmlns:a16="http://schemas.microsoft.com/office/drawing/2014/main" id="{87A22D03-B16D-2584-73A1-348DD7D138C0}"/>
              </a:ext>
            </a:extLst>
          </p:cNvPr>
          <p:cNvSpPr>
            <a:spLocks noGrp="1"/>
          </p:cNvSpPr>
          <p:nvPr>
            <p:ph type="body" idx="1"/>
          </p:nvPr>
        </p:nvSpPr>
        <p:spPr>
          <a:xfrm>
            <a:off x="1698823" y="4786890"/>
            <a:ext cx="9681940" cy="1898307"/>
          </a:xfrm>
        </p:spPr>
        <p:txBody>
          <a:bodyPr>
            <a:noAutofit/>
          </a:bodyPr>
          <a:lstStyle/>
          <a:p>
            <a:r>
              <a:rPr lang="en-US" sz="2600" dirty="0"/>
              <a:t>The Modern E-Learning Platform is a PHP-based system built to meet the growing demand for online education. It will help create and manage courses, deliver high-quality content, and ensure an interactive, personalized learning experience. Key features include course catalogs, multimedia support, progress tracking, and certifications.</a:t>
            </a:r>
          </a:p>
        </p:txBody>
      </p:sp>
      <p:pic>
        <p:nvPicPr>
          <p:cNvPr id="7" name="Picture 6" descr="C:\Users\usman.waheed\Desktop\vulogo.jpg">
            <a:extLst>
              <a:ext uri="{FF2B5EF4-FFF2-40B4-BE49-F238E27FC236}">
                <a16:creationId xmlns:a16="http://schemas.microsoft.com/office/drawing/2014/main" id="{EE00B2C0-A972-320B-3E6C-E0CA8A329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03" y="152135"/>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5">
            <a:extLst>
              <a:ext uri="{FF2B5EF4-FFF2-40B4-BE49-F238E27FC236}">
                <a16:creationId xmlns:a16="http://schemas.microsoft.com/office/drawing/2014/main" id="{7B57F27A-3400-9891-3755-CE866F6C2A77}"/>
              </a:ext>
            </a:extLst>
          </p:cNvPr>
          <p:cNvSpPr txBox="1">
            <a:spLocks/>
          </p:cNvSpPr>
          <p:nvPr/>
        </p:nvSpPr>
        <p:spPr>
          <a:xfrm>
            <a:off x="3080825" y="2218827"/>
            <a:ext cx="6597747" cy="5269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solidFill>
                  <a:schemeClr val="bg1"/>
                </a:solidFill>
              </a:rPr>
              <a:t>Modern E-Learning Platform</a:t>
            </a:r>
          </a:p>
        </p:txBody>
      </p:sp>
    </p:spTree>
    <p:extLst>
      <p:ext uri="{BB962C8B-B14F-4D97-AF65-F5344CB8AC3E}">
        <p14:creationId xmlns:p14="http://schemas.microsoft.com/office/powerpoint/2010/main" val="1334195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a:xfrm>
            <a:off x="2981175" y="1392702"/>
            <a:ext cx="6820049" cy="633127"/>
          </a:xfrm>
        </p:spPr>
        <p:txBody>
          <a:bodyPr>
            <a:noAutofit/>
          </a:bodyPr>
          <a:lstStyle/>
          <a:p>
            <a:r>
              <a:rPr lang="en-US" dirty="0">
                <a:highlight>
                  <a:srgbClr val="FFFF00"/>
                </a:highlight>
              </a:rPr>
              <a:t> Introduction of the Project </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5</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2025</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a:xfrm>
            <a:off x="1698823" y="4826052"/>
            <a:ext cx="9384760" cy="1912374"/>
          </a:xfrm>
        </p:spPr>
        <p:txBody>
          <a:bodyPr>
            <a:normAutofit/>
          </a:bodyPr>
          <a:lstStyle/>
          <a:p>
            <a:r>
              <a:rPr lang="en-US" sz="2600" dirty="0"/>
              <a:t>The platform will be developed using PHP for its flexibility, ease of use, and ability to integrate with various systems. PHP’s strong backend will handle content management, user authentication, and secure transactions. This platform will provide a scalable, accessible solution that ensures smooth performance and a great user experience.</a:t>
            </a:r>
          </a:p>
        </p:txBody>
      </p:sp>
      <p:pic>
        <p:nvPicPr>
          <p:cNvPr id="7" name="Picture 6" descr="C:\Users\usman.waheed\Desktop\vulogo.jpg">
            <a:extLst>
              <a:ext uri="{FF2B5EF4-FFF2-40B4-BE49-F238E27FC236}">
                <a16:creationId xmlns:a16="http://schemas.microsoft.com/office/drawing/2014/main" id="{BADBE7E8-108A-A4C7-A3B6-477435C20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03" y="152135"/>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5">
            <a:extLst>
              <a:ext uri="{FF2B5EF4-FFF2-40B4-BE49-F238E27FC236}">
                <a16:creationId xmlns:a16="http://schemas.microsoft.com/office/drawing/2014/main" id="{080787D9-B89C-1A51-44FA-0B79FE5D9C2D}"/>
              </a:ext>
            </a:extLst>
          </p:cNvPr>
          <p:cNvSpPr txBox="1">
            <a:spLocks/>
          </p:cNvSpPr>
          <p:nvPr/>
        </p:nvSpPr>
        <p:spPr>
          <a:xfrm>
            <a:off x="3080825" y="2218827"/>
            <a:ext cx="6597747" cy="5269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solidFill>
                  <a:schemeClr val="bg1"/>
                </a:solidFill>
              </a:rPr>
              <a:t>Modern E-Learning Platform</a:t>
            </a:r>
          </a:p>
        </p:txBody>
      </p:sp>
    </p:spTree>
    <p:extLst>
      <p:ext uri="{BB962C8B-B14F-4D97-AF65-F5344CB8AC3E}">
        <p14:creationId xmlns:p14="http://schemas.microsoft.com/office/powerpoint/2010/main" val="192049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828787" y="122830"/>
            <a:ext cx="10515600" cy="1325563"/>
          </a:xfrm>
        </p:spPr>
        <p:txBody>
          <a:bodyPr/>
          <a:lstStyle/>
          <a:p>
            <a:r>
              <a:rPr lang="en-US" dirty="0"/>
              <a:t>Adopted Methodology:</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a:xfrm>
            <a:off x="614873" y="1290589"/>
            <a:ext cx="10793099" cy="823912"/>
          </a:xfrm>
        </p:spPr>
        <p:txBody>
          <a:bodyPr>
            <a:normAutofit/>
          </a:bodyPr>
          <a:lstStyle/>
          <a:p>
            <a:pPr algn="ctr"/>
            <a:r>
              <a:rPr lang="en-US" sz="4400" dirty="0">
                <a:solidFill>
                  <a:schemeClr val="tx1"/>
                </a:solidFill>
                <a:highlight>
                  <a:srgbClr val="FFFF00"/>
                </a:highlight>
              </a:rPr>
              <a:t>VU Process Model</a:t>
            </a: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2025</a:t>
            </a:r>
          </a:p>
        </p:txBody>
      </p:sp>
      <p:pic>
        <p:nvPicPr>
          <p:cNvPr id="11" name="Content Placeholder 10">
            <a:extLst>
              <a:ext uri="{FF2B5EF4-FFF2-40B4-BE49-F238E27FC236}">
                <a16:creationId xmlns:a16="http://schemas.microsoft.com/office/drawing/2014/main" id="{09329D70-ED53-CB33-27E9-37773341E3FF}"/>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2291292" y="2226496"/>
            <a:ext cx="7440259" cy="3836679"/>
          </a:xfrm>
          <a:prstGeom prst="rect">
            <a:avLst/>
          </a:prstGeom>
          <a:noFill/>
        </p:spPr>
      </p:pic>
      <p:pic>
        <p:nvPicPr>
          <p:cNvPr id="17" name="Picture 16" descr="C:\Users\usman.waheed\Desktop\vulogo.jpg">
            <a:extLst>
              <a:ext uri="{FF2B5EF4-FFF2-40B4-BE49-F238E27FC236}">
                <a16:creationId xmlns:a16="http://schemas.microsoft.com/office/drawing/2014/main" id="{3B556168-E1EF-342B-8D83-E0D0ADC8E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6511" y="117435"/>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0486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76CED-7D63-6872-FE49-F6C5E40B8F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D7BC1D-4894-BBDE-31E9-23C1BD992F2D}"/>
              </a:ext>
            </a:extLst>
          </p:cNvPr>
          <p:cNvSpPr>
            <a:spLocks noGrp="1"/>
          </p:cNvSpPr>
          <p:nvPr>
            <p:ph type="title"/>
          </p:nvPr>
        </p:nvSpPr>
        <p:spPr>
          <a:xfrm>
            <a:off x="828787" y="122830"/>
            <a:ext cx="10515600" cy="1325563"/>
          </a:xfrm>
        </p:spPr>
        <p:txBody>
          <a:bodyPr/>
          <a:lstStyle/>
          <a:p>
            <a:r>
              <a:rPr lang="en-US" dirty="0"/>
              <a:t>Use Case Diagram</a:t>
            </a:r>
          </a:p>
        </p:txBody>
      </p:sp>
      <p:sp>
        <p:nvSpPr>
          <p:cNvPr id="3" name="Footer Placeholder 2">
            <a:extLst>
              <a:ext uri="{FF2B5EF4-FFF2-40B4-BE49-F238E27FC236}">
                <a16:creationId xmlns:a16="http://schemas.microsoft.com/office/drawing/2014/main" id="{3C7DA26C-8FF1-7FA2-9B46-FE7EE6C13C12}"/>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1E530CCB-8621-48AF-DA3C-A20F8D36DC20}"/>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9" name="Text Placeholder 8">
            <a:extLst>
              <a:ext uri="{FF2B5EF4-FFF2-40B4-BE49-F238E27FC236}">
                <a16:creationId xmlns:a16="http://schemas.microsoft.com/office/drawing/2014/main" id="{AF96455B-936C-E622-1A0F-688400321C2E}"/>
              </a:ext>
            </a:extLst>
          </p:cNvPr>
          <p:cNvSpPr>
            <a:spLocks noGrp="1"/>
          </p:cNvSpPr>
          <p:nvPr>
            <p:ph type="body" sz="quarter" idx="14"/>
          </p:nvPr>
        </p:nvSpPr>
        <p:spPr/>
        <p:txBody>
          <a:bodyPr/>
          <a:lstStyle/>
          <a:p>
            <a:r>
              <a:rPr lang="en-US" dirty="0"/>
              <a:t>2025</a:t>
            </a:r>
          </a:p>
        </p:txBody>
      </p:sp>
      <p:pic>
        <p:nvPicPr>
          <p:cNvPr id="12" name="Content Placeholder 11">
            <a:extLst>
              <a:ext uri="{FF2B5EF4-FFF2-40B4-BE49-F238E27FC236}">
                <a16:creationId xmlns:a16="http://schemas.microsoft.com/office/drawing/2014/main" id="{88606C14-7F4D-1B90-9BDD-E178574F607D}"/>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bwMode="auto">
          <a:xfrm>
            <a:off x="1482383" y="1166226"/>
            <a:ext cx="9227234" cy="4749212"/>
          </a:xfrm>
          <a:prstGeom prst="rect">
            <a:avLst/>
          </a:prstGeom>
          <a:noFill/>
        </p:spPr>
      </p:pic>
      <p:pic>
        <p:nvPicPr>
          <p:cNvPr id="13" name="Picture 12" descr="C:\Users\usman.waheed\Desktop\vulogo.jpg">
            <a:extLst>
              <a:ext uri="{FF2B5EF4-FFF2-40B4-BE49-F238E27FC236}">
                <a16:creationId xmlns:a16="http://schemas.microsoft.com/office/drawing/2014/main" id="{B670A63F-3E93-043F-D6A1-D9968C270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9840"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303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Business Rules Catalog:</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1028813" y="1722210"/>
            <a:ext cx="5157787" cy="4424383"/>
          </a:xfrm>
        </p:spPr>
        <p:txBody>
          <a:bodyPr>
            <a:noAutofit/>
          </a:bodyPr>
          <a:lstStyle/>
          <a:p>
            <a:pPr>
              <a:spcAft>
                <a:spcPts val="1200"/>
              </a:spcAft>
              <a:tabLst>
                <a:tab pos="457200" algn="l"/>
              </a:tabLst>
            </a:pPr>
            <a:r>
              <a:rPr lang="en-US" b="1" i="1" u="sng" dirty="0">
                <a:effectLst/>
                <a:ea typeface="Times New Roman" panose="02020603050405020304" pitchFamily="18" charset="0"/>
              </a:rPr>
              <a:t>User Authentication and Authorization:</a:t>
            </a:r>
            <a:r>
              <a:rPr lang="en-US" b="1" dirty="0">
                <a:effectLst/>
                <a:ea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User registration and login for students, instructors, and admins. &amp; Role-based access control to restrict access to features.</a:t>
            </a:r>
            <a:endParaRPr lang="en-US" dirty="0">
              <a:ea typeface="Times New Roman" panose="02020603050405020304" pitchFamily="18" charset="0"/>
              <a:cs typeface="Times New Roman" panose="02020603050405020304" pitchFamily="18" charset="0"/>
            </a:endParaRPr>
          </a:p>
          <a:p>
            <a:pPr>
              <a:spcAft>
                <a:spcPts val="1200"/>
              </a:spcAft>
              <a:tabLst>
                <a:tab pos="457200" algn="l"/>
              </a:tabLst>
            </a:pPr>
            <a:r>
              <a:rPr lang="en-US" b="1" i="1" u="sng" dirty="0">
                <a:effectLst/>
                <a:ea typeface="Times New Roman" panose="02020603050405020304" pitchFamily="18" charset="0"/>
              </a:rPr>
              <a:t>Course Management:</a:t>
            </a:r>
            <a:r>
              <a:rPr lang="en-US" b="1" dirty="0">
                <a:ea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Course creation, editing, and deletion by instructors and admins. </a:t>
            </a:r>
          </a:p>
          <a:p>
            <a:pPr>
              <a:spcAft>
                <a:spcPts val="1200"/>
              </a:spcAft>
              <a:tabLst>
                <a:tab pos="457200" algn="l"/>
              </a:tabLst>
            </a:pPr>
            <a:r>
              <a:rPr lang="en-US" b="1" i="1" u="sng" dirty="0">
                <a:effectLst/>
                <a:ea typeface="Times New Roman" panose="02020603050405020304" pitchFamily="18" charset="0"/>
              </a:rPr>
              <a:t>Student’s Enrollment:</a:t>
            </a:r>
            <a:r>
              <a:rPr lang="en-US" b="1" dirty="0">
                <a:effectLst/>
                <a:ea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Students can enroll in free or paid courses. </a:t>
            </a:r>
            <a:r>
              <a:rPr lang="en-US" dirty="0">
                <a:effectLst/>
                <a:ea typeface="Times New Roman" panose="02020603050405020304" pitchFamily="18" charset="0"/>
              </a:rPr>
              <a:t>I’ve used manual enrollment process and approval system.</a:t>
            </a:r>
            <a:r>
              <a:rPr lang="en-US" dirty="0">
                <a:ea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Track student progress across courses.</a:t>
            </a:r>
            <a:endParaRPr lang="en-US" dirty="0">
              <a:ea typeface="Times New Roman" panose="02020603050405020304" pitchFamily="18" charset="0"/>
              <a:cs typeface="Times New Roman" panose="02020603050405020304" pitchFamily="18" charset="0"/>
            </a:endParaRPr>
          </a:p>
          <a:p>
            <a:pPr>
              <a:spcAft>
                <a:spcPts val="1200"/>
              </a:spcAft>
              <a:tabLst>
                <a:tab pos="457200" algn="l"/>
              </a:tabLst>
            </a:pPr>
            <a:r>
              <a:rPr lang="en-US" b="1" i="1" u="sng" dirty="0">
                <a:effectLst/>
                <a:ea typeface="Times New Roman" panose="02020603050405020304" pitchFamily="18" charset="0"/>
              </a:rPr>
              <a:t>Lesson and Content Delivery:</a:t>
            </a:r>
            <a:r>
              <a:rPr lang="en-US" b="1" dirty="0">
                <a:effectLst/>
                <a:ea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Interactive lessons with video resources.</a:t>
            </a:r>
          </a:p>
          <a:p>
            <a:pPr>
              <a:spcAft>
                <a:spcPts val="1200"/>
              </a:spcAft>
              <a:tabLst>
                <a:tab pos="457200" algn="l"/>
              </a:tabLst>
            </a:pPr>
            <a:r>
              <a:rPr lang="en-US" b="1" i="1" u="sng" dirty="0">
                <a:effectLst/>
                <a:ea typeface="Times New Roman" panose="02020603050405020304" pitchFamily="18" charset="0"/>
              </a:rPr>
              <a:t>Course Reviews:</a:t>
            </a:r>
            <a:r>
              <a:rPr lang="en-US" b="1" dirty="0">
                <a:effectLst/>
                <a:ea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Students can rate and leave reviews for completed courses. Instructors/Administrator can view feedback to improve courses.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Modern E-Learning Platform</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8</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20XX</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6607835" y="1806527"/>
            <a:ext cx="5157787" cy="3679874"/>
          </a:xfrm>
        </p:spPr>
        <p:txBody>
          <a:bodyPr>
            <a:noAutofit/>
          </a:bodyPr>
          <a:lstStyle/>
          <a:p>
            <a:pPr>
              <a:lnSpc>
                <a:spcPct val="115000"/>
              </a:lnSpc>
              <a:spcAft>
                <a:spcPts val="1200"/>
              </a:spcAft>
              <a:tabLst>
                <a:tab pos="457200" algn="l"/>
              </a:tabLst>
            </a:pPr>
            <a:r>
              <a:rPr lang="en-US" b="1" i="1" u="sng" dirty="0"/>
              <a:t>Instructor Dashboard: </a:t>
            </a:r>
            <a:r>
              <a:rPr lang="en-US" sz="1600" dirty="0"/>
              <a:t>Instructors can create and manage courses </a:t>
            </a:r>
            <a:r>
              <a:rPr lang="en-US" dirty="0"/>
              <a:t>, </a:t>
            </a:r>
            <a:r>
              <a:rPr lang="en-US" sz="1600" dirty="0"/>
              <a:t>View and track student progress and course completion rates. </a:t>
            </a:r>
          </a:p>
          <a:p>
            <a:pPr>
              <a:lnSpc>
                <a:spcPct val="115000"/>
              </a:lnSpc>
              <a:spcAft>
                <a:spcPts val="1200"/>
              </a:spcAft>
              <a:tabLst>
                <a:tab pos="457200" algn="l"/>
              </a:tabLst>
            </a:pPr>
            <a:r>
              <a:rPr lang="en-US" b="1" i="1" u="sng" dirty="0"/>
              <a:t>Admin Dashboard:</a:t>
            </a:r>
            <a:r>
              <a:rPr lang="en-US" b="1" i="1" dirty="0"/>
              <a:t> </a:t>
            </a:r>
            <a:r>
              <a:rPr lang="en-US" sz="1600" dirty="0"/>
              <a:t>Admins can manage users (students, instructors). Keep or delete courses.</a:t>
            </a:r>
          </a:p>
          <a:p>
            <a:pPr>
              <a:lnSpc>
                <a:spcPct val="115000"/>
              </a:lnSpc>
              <a:spcAft>
                <a:spcPts val="1200"/>
              </a:spcAft>
              <a:tabLst>
                <a:tab pos="457200" algn="l"/>
              </a:tabLst>
            </a:pPr>
            <a:r>
              <a:rPr lang="en-US" b="1" i="1" u="sng" dirty="0"/>
              <a:t>Mobile-Friendly Design: </a:t>
            </a:r>
            <a:r>
              <a:rPr lang="en-US" sz="1600" dirty="0"/>
              <a:t>Fully responsive design to ensure usability across mobile and tablet devices.</a:t>
            </a:r>
          </a:p>
          <a:p>
            <a:pPr>
              <a:lnSpc>
                <a:spcPct val="115000"/>
              </a:lnSpc>
              <a:spcAft>
                <a:spcPts val="1200"/>
              </a:spcAft>
              <a:tabLst>
                <a:tab pos="457200" algn="l"/>
              </a:tabLst>
            </a:pPr>
            <a:r>
              <a:rPr lang="en-US" b="1" i="1" u="sng" dirty="0"/>
              <a:t>Search Functionality: </a:t>
            </a:r>
            <a:r>
              <a:rPr lang="en-US" sz="1600" dirty="0"/>
              <a:t>Search and filter options for finding courses, lessons, or instructors based on keywords or categories.</a:t>
            </a:r>
          </a:p>
        </p:txBody>
      </p:sp>
      <p:pic>
        <p:nvPicPr>
          <p:cNvPr id="12" name="Picture 11" descr="C:\Users\usman.waheed\Desktop\vulogo.jpg">
            <a:extLst>
              <a:ext uri="{FF2B5EF4-FFF2-40B4-BE49-F238E27FC236}">
                <a16:creationId xmlns:a16="http://schemas.microsoft.com/office/drawing/2014/main" id="{3E47CB9E-94C6-110C-1153-16037FE26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093" y="152134"/>
            <a:ext cx="139575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7958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Architecture Design Diagram</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dirty="0"/>
              <a:t>Modern E-Learning Platform</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2025</a:t>
            </a:r>
          </a:p>
        </p:txBody>
      </p:sp>
      <p:grpSp>
        <p:nvGrpSpPr>
          <p:cNvPr id="8" name="Group 7">
            <a:extLst>
              <a:ext uri="{FF2B5EF4-FFF2-40B4-BE49-F238E27FC236}">
                <a16:creationId xmlns:a16="http://schemas.microsoft.com/office/drawing/2014/main" id="{8A092E1B-B6AA-169C-345F-C7DE4F51DDA2}"/>
              </a:ext>
            </a:extLst>
          </p:cNvPr>
          <p:cNvGrpSpPr>
            <a:grpSpLocks/>
          </p:cNvGrpSpPr>
          <p:nvPr/>
        </p:nvGrpSpPr>
        <p:grpSpPr bwMode="auto">
          <a:xfrm>
            <a:off x="4467225" y="1947509"/>
            <a:ext cx="3257550" cy="4010025"/>
            <a:chOff x="3555" y="3600"/>
            <a:chExt cx="5130" cy="6315"/>
          </a:xfrm>
        </p:grpSpPr>
        <p:sp>
          <p:nvSpPr>
            <p:cNvPr id="10" name="Rectangle 9">
              <a:extLst>
                <a:ext uri="{FF2B5EF4-FFF2-40B4-BE49-F238E27FC236}">
                  <a16:creationId xmlns:a16="http://schemas.microsoft.com/office/drawing/2014/main" id="{E70336E9-675D-04B6-C638-EF6C321E9704}"/>
                </a:ext>
              </a:extLst>
            </p:cNvPr>
            <p:cNvSpPr>
              <a:spLocks noChangeArrowheads="1"/>
            </p:cNvSpPr>
            <p:nvPr/>
          </p:nvSpPr>
          <p:spPr bwMode="auto">
            <a:xfrm>
              <a:off x="3555" y="3600"/>
              <a:ext cx="5130" cy="495"/>
            </a:xfrm>
            <a:prstGeom prst="rect">
              <a:avLst/>
            </a:prstGeom>
            <a:solidFill>
              <a:srgbClr val="F2F2F2"/>
            </a:solidFill>
            <a:ln w="31750">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rot="0" vert="horz" wrap="square" lIns="91440" tIns="45720" rIns="91440" bIns="45720" anchor="t" anchorCtr="0" upright="1">
              <a:noAutofit/>
            </a:bodyPr>
            <a:lstStyle/>
            <a:p>
              <a:pPr marL="0" marR="0" algn="ctr"/>
              <a:r>
                <a:rPr lang="en-US" sz="1400" dirty="0">
                  <a:effectLst/>
                  <a:latin typeface="Times New Roman" panose="02020603050405020304" pitchFamily="18" charset="0"/>
                  <a:ea typeface="Times New Roman" panose="02020603050405020304" pitchFamily="18" charset="0"/>
                </a:rPr>
                <a:t>Interface / Forms (Web &amp; Mobile)</a:t>
              </a:r>
              <a:endParaRPr lang="en-US" sz="1200" dirty="0">
                <a:effectLst/>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03BBB16F-F5F7-26A3-AC0A-0EE522A8876A}"/>
                </a:ext>
              </a:extLst>
            </p:cNvPr>
            <p:cNvSpPr>
              <a:spLocks noChangeArrowheads="1"/>
            </p:cNvSpPr>
            <p:nvPr/>
          </p:nvSpPr>
          <p:spPr bwMode="auto">
            <a:xfrm>
              <a:off x="3555" y="4890"/>
              <a:ext cx="5130" cy="1155"/>
            </a:xfrm>
            <a:prstGeom prst="rect">
              <a:avLst/>
            </a:prstGeom>
            <a:solidFill>
              <a:srgbClr val="F2F2F2"/>
            </a:solidFill>
            <a:ln w="31750">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rot="0" vert="horz" wrap="square" lIns="91440" tIns="45720" rIns="91440" bIns="45720" anchor="t" anchorCtr="0" upright="1">
              <a:noAutofit/>
            </a:bodyPr>
            <a:lstStyle/>
            <a:p>
              <a:pPr marL="0" marR="0" algn="ctr"/>
              <a:r>
                <a:rPr lang="en-US" sz="1400" dirty="0">
                  <a:effectLst/>
                  <a:latin typeface="Times New Roman" panose="02020603050405020304" pitchFamily="18" charset="0"/>
                  <a:ea typeface="Times New Roman" panose="02020603050405020304" pitchFamily="18" charset="0"/>
                </a:rPr>
                <a:t>Business Logic (Course Management, Enrollments, Payments, Reviews)</a:t>
              </a:r>
              <a:endParaRPr lang="en-US" sz="1200" dirty="0">
                <a:effectLst/>
                <a:latin typeface="Times New Roman" panose="02020603050405020304" pitchFamily="18" charset="0"/>
                <a:ea typeface="Times New Roman" panose="02020603050405020304" pitchFamily="18" charset="0"/>
              </a:endParaRPr>
            </a:p>
          </p:txBody>
        </p:sp>
        <p:cxnSp>
          <p:nvCxnSpPr>
            <p:cNvPr id="13" name="AutoShape 19">
              <a:extLst>
                <a:ext uri="{FF2B5EF4-FFF2-40B4-BE49-F238E27FC236}">
                  <a16:creationId xmlns:a16="http://schemas.microsoft.com/office/drawing/2014/main" id="{503F4EF2-8AB7-641B-4A12-C51E2EBDD03A}"/>
                </a:ext>
              </a:extLst>
            </p:cNvPr>
            <p:cNvCxnSpPr>
              <a:cxnSpLocks noChangeShapeType="1"/>
            </p:cNvCxnSpPr>
            <p:nvPr/>
          </p:nvCxnSpPr>
          <p:spPr bwMode="auto">
            <a:xfrm>
              <a:off x="6060" y="4095"/>
              <a:ext cx="0" cy="7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13">
              <a:extLst>
                <a:ext uri="{FF2B5EF4-FFF2-40B4-BE49-F238E27FC236}">
                  <a16:creationId xmlns:a16="http://schemas.microsoft.com/office/drawing/2014/main" id="{6CBDB5F9-8F74-B498-CC12-65232440E8B9}"/>
                </a:ext>
              </a:extLst>
            </p:cNvPr>
            <p:cNvSpPr>
              <a:spLocks noChangeArrowheads="1"/>
            </p:cNvSpPr>
            <p:nvPr/>
          </p:nvSpPr>
          <p:spPr bwMode="auto">
            <a:xfrm>
              <a:off x="3555" y="6825"/>
              <a:ext cx="5130" cy="810"/>
            </a:xfrm>
            <a:prstGeom prst="rect">
              <a:avLst/>
            </a:prstGeom>
            <a:solidFill>
              <a:srgbClr val="F2F2F2"/>
            </a:solidFill>
            <a:ln w="31750">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rot="0" vert="horz" wrap="square" lIns="91440" tIns="45720" rIns="91440" bIns="45720" anchor="t" anchorCtr="0" upright="1">
              <a:noAutofit/>
            </a:bodyPr>
            <a:lstStyle/>
            <a:p>
              <a:pPr marL="0" marR="0" algn="ctr"/>
              <a:r>
                <a:rPr lang="en-US" sz="1400" dirty="0">
                  <a:effectLst/>
                  <a:latin typeface="Times New Roman" panose="02020603050405020304" pitchFamily="18" charset="0"/>
                  <a:ea typeface="Times New Roman" panose="02020603050405020304" pitchFamily="18" charset="0"/>
                </a:rPr>
                <a:t>Data Access Component (API &amp; Database Communication)</a:t>
              </a:r>
              <a:endParaRPr lang="en-US" sz="1200" dirty="0">
                <a:effectLst/>
                <a:latin typeface="Times New Roman" panose="02020603050405020304" pitchFamily="18" charset="0"/>
                <a:ea typeface="Times New Roman" panose="02020603050405020304" pitchFamily="18" charset="0"/>
              </a:endParaRPr>
            </a:p>
          </p:txBody>
        </p:sp>
        <p:cxnSp>
          <p:nvCxnSpPr>
            <p:cNvPr id="15" name="AutoShape 21">
              <a:extLst>
                <a:ext uri="{FF2B5EF4-FFF2-40B4-BE49-F238E27FC236}">
                  <a16:creationId xmlns:a16="http://schemas.microsoft.com/office/drawing/2014/main" id="{372EC971-FD3D-C5E0-231C-ACFF93872E93}"/>
                </a:ext>
              </a:extLst>
            </p:cNvPr>
            <p:cNvCxnSpPr>
              <a:cxnSpLocks noChangeShapeType="1"/>
            </p:cNvCxnSpPr>
            <p:nvPr/>
          </p:nvCxnSpPr>
          <p:spPr bwMode="auto">
            <a:xfrm>
              <a:off x="6060" y="6030"/>
              <a:ext cx="0" cy="7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 name="AutoShape 23">
              <a:extLst>
                <a:ext uri="{FF2B5EF4-FFF2-40B4-BE49-F238E27FC236}">
                  <a16:creationId xmlns:a16="http://schemas.microsoft.com/office/drawing/2014/main" id="{022F8326-CC15-B850-5762-417A3E1510C3}"/>
                </a:ext>
              </a:extLst>
            </p:cNvPr>
            <p:cNvCxnSpPr>
              <a:cxnSpLocks noChangeShapeType="1"/>
            </p:cNvCxnSpPr>
            <p:nvPr/>
          </p:nvCxnSpPr>
          <p:spPr bwMode="auto">
            <a:xfrm>
              <a:off x="6060" y="7635"/>
              <a:ext cx="0" cy="7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AutoShape 24">
              <a:extLst>
                <a:ext uri="{FF2B5EF4-FFF2-40B4-BE49-F238E27FC236}">
                  <a16:creationId xmlns:a16="http://schemas.microsoft.com/office/drawing/2014/main" id="{820C9EAB-5B57-2808-F359-690E1E932451}"/>
                </a:ext>
              </a:extLst>
            </p:cNvPr>
            <p:cNvSpPr>
              <a:spLocks noChangeArrowheads="1"/>
            </p:cNvSpPr>
            <p:nvPr/>
          </p:nvSpPr>
          <p:spPr bwMode="auto">
            <a:xfrm>
              <a:off x="5250" y="8400"/>
              <a:ext cx="1740" cy="1515"/>
            </a:xfrm>
            <a:prstGeom prst="flowChartMagneticDisk">
              <a:avLst/>
            </a:prstGeom>
            <a:solidFill>
              <a:srgbClr val="FFFFFF"/>
            </a:solidFill>
            <a:ln w="28575">
              <a:solidFill>
                <a:srgbClr val="4472C4"/>
              </a:solidFill>
              <a:round/>
              <a:headEnd/>
              <a:tailEnd/>
            </a:ln>
          </p:spPr>
          <p:txBody>
            <a:bodyPr rot="0" vert="horz" wrap="square" lIns="91440" tIns="45720" rIns="91440" bIns="45720" anchor="t" anchorCtr="0" upright="1">
              <a:noAutofit/>
            </a:bodyPr>
            <a:lstStyle/>
            <a:p>
              <a:pPr marL="0" marR="0" algn="ctr"/>
              <a:r>
                <a:rPr lang="en-US" sz="1200" dirty="0">
                  <a:effectLst/>
                  <a:latin typeface="Times New Roman" panose="02020603050405020304" pitchFamily="18" charset="0"/>
                  <a:ea typeface="Times New Roman" panose="02020603050405020304" pitchFamily="18" charset="0"/>
                </a:rPr>
                <a:t>SQL Server Database</a:t>
              </a:r>
            </a:p>
          </p:txBody>
        </p:sp>
      </p:grpSp>
      <p:sp>
        <p:nvSpPr>
          <p:cNvPr id="19" name="Rectangle 18">
            <a:extLst>
              <a:ext uri="{FF2B5EF4-FFF2-40B4-BE49-F238E27FC236}">
                <a16:creationId xmlns:a16="http://schemas.microsoft.com/office/drawing/2014/main" id="{3AD3573A-5F9A-3DE3-6C15-30C4C9E70798}"/>
              </a:ext>
            </a:extLst>
          </p:cNvPr>
          <p:cNvSpPr>
            <a:spLocks noChangeArrowheads="1"/>
          </p:cNvSpPr>
          <p:nvPr/>
        </p:nvSpPr>
        <p:spPr bwMode="auto">
          <a:xfrm>
            <a:off x="376238" y="1913604"/>
            <a:ext cx="3257550" cy="365125"/>
          </a:xfrm>
          <a:prstGeom prst="rect">
            <a:avLst/>
          </a:prstGeom>
          <a:solidFill>
            <a:srgbClr val="F2F2F2"/>
          </a:solidFill>
          <a:ln w="31750">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rot="0" vert="horz" wrap="square" lIns="91440" tIns="45720" rIns="91440" bIns="45720" anchor="t" anchorCtr="0" upright="1">
            <a:noAutofit/>
          </a:bodyPr>
          <a:lstStyle/>
          <a:p>
            <a:pPr marL="0" marR="0" algn="ctr"/>
            <a:r>
              <a:rPr lang="en-US" sz="1400" dirty="0">
                <a:effectLst/>
                <a:latin typeface="Times New Roman" panose="02020603050405020304" pitchFamily="18" charset="0"/>
                <a:ea typeface="Times New Roman" panose="02020603050405020304" pitchFamily="18" charset="0"/>
              </a:rPr>
              <a:t>Users (Students, Instructors, Admins)</a:t>
            </a:r>
            <a:endParaRPr lang="en-US" sz="1200" dirty="0">
              <a:effectLst/>
              <a:latin typeface="Times New Roman" panose="02020603050405020304" pitchFamily="18" charset="0"/>
              <a:ea typeface="Times New Roman" panose="02020603050405020304" pitchFamily="18" charset="0"/>
            </a:endParaRPr>
          </a:p>
        </p:txBody>
      </p:sp>
      <p:cxnSp>
        <p:nvCxnSpPr>
          <p:cNvPr id="20" name="AutoShape 17">
            <a:extLst>
              <a:ext uri="{FF2B5EF4-FFF2-40B4-BE49-F238E27FC236}">
                <a16:creationId xmlns:a16="http://schemas.microsoft.com/office/drawing/2014/main" id="{4F999758-1FD0-F598-0538-261524668B77}"/>
              </a:ext>
            </a:extLst>
          </p:cNvPr>
          <p:cNvCxnSpPr>
            <a:cxnSpLocks noChangeShapeType="1"/>
            <a:stCxn id="19" idx="3"/>
            <a:endCxn id="10" idx="1"/>
          </p:cNvCxnSpPr>
          <p:nvPr/>
        </p:nvCxnSpPr>
        <p:spPr bwMode="auto">
          <a:xfrm>
            <a:off x="3633788" y="2096167"/>
            <a:ext cx="833437" cy="850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324330166"/>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682</TotalTime>
  <Words>1265</Words>
  <Application>Microsoft Office PowerPoint</Application>
  <PresentationFormat>Widescreen</PresentationFormat>
  <Paragraphs>226</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Avenir Next LT Pro</vt:lpstr>
      <vt:lpstr>Arial</vt:lpstr>
      <vt:lpstr>Times New Roman</vt:lpstr>
      <vt:lpstr>Speak Pro</vt:lpstr>
      <vt:lpstr>Segoe UI</vt:lpstr>
      <vt:lpstr>Calibri</vt:lpstr>
      <vt:lpstr>Office Theme</vt:lpstr>
      <vt:lpstr>PowerPoint Presentation</vt:lpstr>
      <vt:lpstr>Modern E-Learning Platform</vt:lpstr>
      <vt:lpstr>Group Details</vt:lpstr>
      <vt:lpstr> Introduction of the Project </vt:lpstr>
      <vt:lpstr> Introduction of the Project </vt:lpstr>
      <vt:lpstr>Adopted Methodology:</vt:lpstr>
      <vt:lpstr>Use Case Diagram</vt:lpstr>
      <vt:lpstr>Business Rules Catalog:</vt:lpstr>
      <vt:lpstr>Architecture Design Diagram</vt:lpstr>
      <vt:lpstr>Team Structure</vt:lpstr>
      <vt:lpstr>Project Schedule/Gantt Chart:</vt:lpstr>
      <vt:lpstr>Sequence Diagrams:</vt:lpstr>
      <vt:lpstr>Sequence Diagrams:</vt:lpstr>
      <vt:lpstr>Sequence Diagrams:</vt:lpstr>
      <vt:lpstr>Sequence Diagrams:</vt:lpstr>
      <vt:lpstr>Sequence Diagrams:</vt:lpstr>
      <vt:lpstr>Sequence Diagrams:</vt:lpstr>
      <vt:lpstr>Sequence Diagrams:</vt:lpstr>
      <vt:lpstr>Sequence Diagrams:</vt:lpstr>
      <vt:lpstr>Sequence Diagrams:</vt:lpstr>
      <vt:lpstr>Logical Model / Class Diagram</vt:lpstr>
      <vt:lpstr>ERD – Entity Relationship Diagram</vt:lpstr>
      <vt:lpstr>Database Design</vt:lpstr>
      <vt:lpstr>User-Interfaces</vt:lpstr>
      <vt:lpstr>User-Interfaces</vt:lpstr>
      <vt:lpstr>User-Interfaces</vt:lpstr>
      <vt:lpstr>User-Interfaces</vt:lpstr>
      <vt:lpstr>User-Interfaces</vt:lpstr>
      <vt:lpstr>User-Interfaces</vt:lpstr>
      <vt:lpstr>User-Interfaces</vt:lpstr>
      <vt:lpstr>User-Interfaces</vt:lpstr>
      <vt:lpstr>User-Interfaces</vt:lpstr>
      <vt:lpstr>User-Interfaces</vt:lpstr>
      <vt:lpstr>User-Interfaces</vt:lpstr>
      <vt:lpstr>Languages &amp; Tools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CyberDevServices CS</dc:creator>
  <cp:lastModifiedBy>CyberDevServices CS</cp:lastModifiedBy>
  <cp:revision>8</cp:revision>
  <dcterms:created xsi:type="dcterms:W3CDTF">2025-05-12T19:37:55Z</dcterms:created>
  <dcterms:modified xsi:type="dcterms:W3CDTF">2025-05-13T07:00:41Z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